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8" r:id="rId2"/>
    <p:sldId id="256" r:id="rId3"/>
    <p:sldId id="263" r:id="rId4"/>
    <p:sldId id="274" r:id="rId5"/>
    <p:sldId id="275" r:id="rId6"/>
    <p:sldId id="257" r:id="rId7"/>
    <p:sldId id="264" r:id="rId8"/>
    <p:sldId id="258" r:id="rId9"/>
    <p:sldId id="259" r:id="rId10"/>
    <p:sldId id="260" r:id="rId11"/>
    <p:sldId id="270" r:id="rId12"/>
    <p:sldId id="271" r:id="rId13"/>
    <p:sldId id="272" r:id="rId14"/>
    <p:sldId id="261" r:id="rId15"/>
    <p:sldId id="262" r:id="rId16"/>
    <p:sldId id="265" r:id="rId17"/>
    <p:sldId id="273" r:id="rId18"/>
    <p:sldId id="266" r:id="rId19"/>
    <p:sldId id="267" r:id="rId20"/>
    <p:sldId id="268" r:id="rId21"/>
    <p:sldId id="26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6" r:id="rId40"/>
    <p:sldId id="297" r:id="rId41"/>
    <p:sldId id="293" r:id="rId42"/>
    <p:sldId id="294" r:id="rId43"/>
    <p:sldId id="295" r:id="rId4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9410" autoAdjust="0"/>
  </p:normalViewPr>
  <p:slideViewPr>
    <p:cSldViewPr>
      <p:cViewPr varScale="1">
        <p:scale>
          <a:sx n="78" d="100"/>
          <a:sy n="78" d="100"/>
        </p:scale>
        <p:origin x="-17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F3A23-AC12-4DFA-875C-8A98C744C9ED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1AC07-EEAA-4F16-8723-57FC14F7CF0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1AC07-EEAA-4F16-8723-57FC14F7CF07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C5A09-6388-488E-AA13-55EECB07211B}" type="datetimeFigureOut">
              <a:rPr lang="ru-RU" smtClean="0"/>
              <a:pPr/>
              <a:t>26.12.2020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AA8A2-EF0F-4635-BAB3-5A0FCFA55E7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y.wikipedia.org/wiki/%D5%95%D5%BA%D5%A5%D6%80%D5%A1%D6%81%D5%AB%D5%B8%D5%B6_%D5%B0%D5%A1%D5%B4%D5%A1%D5%AF%D5%A1%D6%80%D5%A3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630932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hy-AM" dirty="0" smtClean="0"/>
              <a:t>                             </a:t>
            </a:r>
            <a:r>
              <a:rPr lang="en-US" dirty="0" smtClean="0"/>
              <a:t>«ՇԻՐԱԿԻ  Մ.ՆԱԼԲԱՆԴՅԱՆԻ ԱՆՎԱՆ ՊԵՏԱԿԱՆ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                      </a:t>
            </a:r>
            <a:r>
              <a:rPr lang="en-US" dirty="0" smtClean="0"/>
              <a:t>ՀԱՄԱԼՍԱՐԱՆ»  ՀԻՄՆԱԴՐԱՄ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hy-AM" dirty="0" smtClean="0"/>
          </a:p>
          <a:p>
            <a:pPr>
              <a:buNone/>
            </a:pPr>
            <a:endParaRPr lang="hy-AM" dirty="0" smtClean="0"/>
          </a:p>
          <a:p>
            <a:pPr>
              <a:buNone/>
            </a:pPr>
            <a:endParaRPr lang="hy-AM" dirty="0" smtClean="0"/>
          </a:p>
          <a:p>
            <a:pPr>
              <a:buNone/>
            </a:pPr>
            <a:endParaRPr lang="hy-AM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  </a:t>
            </a:r>
            <a:r>
              <a:rPr lang="en-US" dirty="0" err="1" smtClean="0"/>
              <a:t>Ֆակուլտետ</a:t>
            </a:r>
            <a:r>
              <a:rPr lang="en-US" dirty="0" smtClean="0"/>
              <a:t>՝  </a:t>
            </a:r>
            <a:r>
              <a:rPr lang="en-US" dirty="0" err="1" smtClean="0"/>
              <a:t>Բնագիտամաթեմատիկական</a:t>
            </a:r>
            <a:r>
              <a:rPr lang="en-US" dirty="0" smtClean="0"/>
              <a:t> </a:t>
            </a:r>
            <a:r>
              <a:rPr lang="en-US" dirty="0" err="1" smtClean="0"/>
              <a:t>ֆակուլտետ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  </a:t>
            </a:r>
            <a:r>
              <a:rPr lang="en-US" dirty="0" err="1" smtClean="0"/>
              <a:t>Մասնագիտություն</a:t>
            </a:r>
            <a:r>
              <a:rPr lang="en-US" dirty="0" smtClean="0"/>
              <a:t>՝ </a:t>
            </a:r>
            <a:r>
              <a:rPr lang="en-US" i="1" dirty="0" err="1" smtClean="0"/>
              <a:t>Տեղեկատվական</a:t>
            </a:r>
            <a:r>
              <a:rPr lang="en-US" i="1" dirty="0" smtClean="0"/>
              <a:t> </a:t>
            </a:r>
            <a:r>
              <a:rPr lang="en-US" i="1" dirty="0" err="1" smtClean="0"/>
              <a:t>տեխնոլոգիաներ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  </a:t>
            </a:r>
            <a:r>
              <a:rPr lang="en-US" dirty="0" err="1" smtClean="0"/>
              <a:t>Առարկա</a:t>
            </a:r>
            <a:r>
              <a:rPr lang="en-US" dirty="0" smtClean="0"/>
              <a:t>՝ </a:t>
            </a:r>
            <a:r>
              <a:rPr lang="en-US" dirty="0" err="1" smtClean="0"/>
              <a:t>Օպերացիոն</a:t>
            </a:r>
            <a:r>
              <a:rPr lang="en-US" dirty="0" smtClean="0"/>
              <a:t> </a:t>
            </a:r>
            <a:r>
              <a:rPr lang="en-US" dirty="0" err="1" smtClean="0"/>
              <a:t>համակարգեր</a:t>
            </a:r>
            <a:r>
              <a:rPr lang="en-US" dirty="0" smtClean="0"/>
              <a:t> (Linux)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 </a:t>
            </a:r>
            <a:r>
              <a:rPr lang="en-US" dirty="0" smtClean="0"/>
              <a:t>ԱՆՀԱՏԱԿԱՆ ԱՇԽԱՏԱՆՔ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                </a:t>
            </a:r>
            <a:r>
              <a:rPr lang="en-US" dirty="0" err="1" smtClean="0"/>
              <a:t>Թեմա</a:t>
            </a:r>
            <a:r>
              <a:rPr lang="en-US" dirty="0" smtClean="0"/>
              <a:t>` « </a:t>
            </a:r>
            <a:r>
              <a:rPr lang="hy-AM" dirty="0" smtClean="0"/>
              <a:t>Օպերացիոն համակարգեր,դրանց առավելություններն ու առանձնահատկությունները ,Լինուքսի տեղակայում</a:t>
            </a:r>
            <a:r>
              <a:rPr lang="en-US" dirty="0" smtClean="0"/>
              <a:t>  »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</a:t>
            </a:r>
            <a:r>
              <a:rPr lang="ru-RU" dirty="0" smtClean="0"/>
              <a:t>Ո</a:t>
            </a:r>
            <a:r>
              <a:rPr lang="en-US" dirty="0" smtClean="0"/>
              <a:t>ւ</a:t>
            </a:r>
            <a:r>
              <a:rPr lang="ru-RU" dirty="0" err="1" smtClean="0"/>
              <a:t>սանող</a:t>
            </a:r>
            <a:r>
              <a:rPr lang="en-US" dirty="0" smtClean="0"/>
              <a:t>,  </a:t>
            </a:r>
            <a:r>
              <a:rPr lang="en-US" dirty="0" err="1" smtClean="0"/>
              <a:t>կուրս</a:t>
            </a:r>
            <a:r>
              <a:rPr lang="en-US" dirty="0" smtClean="0"/>
              <a:t> </a:t>
            </a:r>
            <a:r>
              <a:rPr lang="ru-RU" dirty="0" smtClean="0"/>
              <a:t>՝</a:t>
            </a:r>
            <a:r>
              <a:rPr lang="hy-AM" u="sng" dirty="0" smtClean="0"/>
              <a:t>     Աշոտ Սարգսյան</a:t>
            </a:r>
            <a:r>
              <a:rPr lang="en-US" u="sng" dirty="0" smtClean="0"/>
              <a:t>,</a:t>
            </a:r>
            <a:r>
              <a:rPr lang="hy-AM" u="sng" dirty="0" smtClean="0"/>
              <a:t>  1</a:t>
            </a:r>
            <a:endParaRPr lang="ru-RU" dirty="0" smtClean="0"/>
          </a:p>
          <a:p>
            <a:pPr>
              <a:buNone/>
            </a:pPr>
            <a:r>
              <a:rPr lang="en-US" i="1" dirty="0" smtClean="0"/>
              <a:t>                                                  </a:t>
            </a:r>
            <a:r>
              <a:rPr lang="en-US" i="1" dirty="0" err="1" smtClean="0"/>
              <a:t>Անուն</a:t>
            </a:r>
            <a:r>
              <a:rPr lang="en-US" i="1" dirty="0" smtClean="0"/>
              <a:t> ,</a:t>
            </a:r>
            <a:r>
              <a:rPr lang="en-US" i="1" dirty="0" err="1" smtClean="0"/>
              <a:t>ազգանուն</a:t>
            </a:r>
            <a:r>
              <a:rPr lang="en-US" i="1" dirty="0" smtClean="0"/>
              <a:t>      </a:t>
            </a:r>
            <a:r>
              <a:rPr lang="en-US" i="1" dirty="0" err="1" smtClean="0"/>
              <a:t>Կուրս</a:t>
            </a:r>
            <a:endParaRPr lang="ru-RU" dirty="0" smtClean="0"/>
          </a:p>
          <a:p>
            <a:pPr>
              <a:buNone/>
            </a:pPr>
            <a:r>
              <a:rPr lang="ru-RU" dirty="0" err="1" smtClean="0"/>
              <a:t>Գնահատականը՝</a:t>
            </a:r>
            <a:endParaRPr lang="ru-RU" dirty="0" smtClean="0"/>
          </a:p>
          <a:p>
            <a:pPr>
              <a:buNone/>
            </a:pPr>
            <a:r>
              <a:rPr lang="ru-RU" dirty="0" err="1" smtClean="0"/>
              <a:t>Դասախոս՝</a:t>
            </a:r>
            <a:r>
              <a:rPr lang="en-US" dirty="0" smtClean="0"/>
              <a:t>  </a:t>
            </a:r>
            <a:r>
              <a:rPr lang="en-US" u="sng" dirty="0" smtClean="0"/>
              <a:t> Ա․ </a:t>
            </a:r>
            <a:r>
              <a:rPr lang="en-US" u="sng" dirty="0" err="1" smtClean="0"/>
              <a:t>Հովսեփյան</a:t>
            </a:r>
            <a:r>
              <a:rPr lang="en-US" u="sng" dirty="0" smtClean="0"/>
              <a:t>   </a:t>
            </a:r>
            <a:endParaRPr lang="ru-RU" dirty="0" smtClean="0"/>
          </a:p>
          <a:p>
            <a:pPr>
              <a:buNone/>
            </a:pPr>
            <a:r>
              <a:rPr lang="en-US" i="1" dirty="0" smtClean="0"/>
              <a:t>                                     </a:t>
            </a:r>
            <a:r>
              <a:rPr lang="en-US" i="1" dirty="0" err="1" smtClean="0"/>
              <a:t>Անուն,ազգանուն</a:t>
            </a:r>
            <a:r>
              <a:rPr lang="en-US" i="1" dirty="0" smtClean="0"/>
              <a:t>                               </a:t>
            </a:r>
            <a:r>
              <a:rPr lang="en-US" i="1" dirty="0" err="1" smtClean="0"/>
              <a:t>ստորագրություն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                                                                                                                              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smtClean="0"/>
              <a:t> </a:t>
            </a:r>
            <a:endParaRPr lang="ru-RU" dirty="0" smtClean="0"/>
          </a:p>
          <a:p>
            <a:pPr>
              <a:buNone/>
            </a:pPr>
            <a:r>
              <a:rPr lang="en-US" dirty="0" err="1" smtClean="0"/>
              <a:t>Գյումրի</a:t>
            </a:r>
            <a:r>
              <a:rPr lang="en-US" dirty="0" smtClean="0"/>
              <a:t> </a:t>
            </a:r>
            <a:endParaRPr lang="ru-RU" dirty="0" smtClean="0"/>
          </a:p>
          <a:p>
            <a:pPr>
              <a:buNone/>
            </a:pPr>
            <a:r>
              <a:rPr lang="hy-AM" dirty="0" smtClean="0"/>
              <a:t>     </a:t>
            </a:r>
            <a:r>
              <a:rPr lang="en-US" dirty="0" smtClean="0"/>
              <a:t>					</a:t>
            </a:r>
            <a:r>
              <a:rPr lang="hy-AM" dirty="0" smtClean="0"/>
              <a:t>                                                                                             </a:t>
            </a:r>
            <a:r>
              <a:rPr lang="en-US" dirty="0" smtClean="0"/>
              <a:t>2020     </a:t>
            </a:r>
            <a:endParaRPr lang="ru-RU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43608" y="2609528"/>
            <a:ext cx="7560840" cy="4248472"/>
          </a:xfrm>
          <a:noFill/>
        </p:spPr>
        <p:txBody>
          <a:bodyPr>
            <a:noAutofit/>
          </a:bodyPr>
          <a:lstStyle/>
          <a:p>
            <a:pPr algn="r">
              <a:buNone/>
            </a:pPr>
            <a:r>
              <a:rPr lang="hy-AM" sz="1700" dirty="0"/>
              <a:t> </a:t>
            </a:r>
            <a:r>
              <a:rPr lang="hy-AM" sz="1700" dirty="0" smtClean="0"/>
              <a:t>Հելսինկոլ համալսարանի</a:t>
            </a:r>
            <a:r>
              <a:rPr lang="hy-AM" sz="1700" dirty="0"/>
              <a:t> ֆին ուսանող </a:t>
            </a:r>
            <a:r>
              <a:rPr lang="hy-AM" sz="1700" dirty="0" smtClean="0"/>
              <a:t>Լինուս Տոռվալդսի կողմից ՝</a:t>
            </a:r>
            <a:r>
              <a:rPr lang="en-US" sz="1700" dirty="0" smtClean="0"/>
              <a:t>1991</a:t>
            </a:r>
            <a:r>
              <a:rPr lang="hy-AM" sz="1700" dirty="0" smtClean="0"/>
              <a:t>թ. ՝ սկսվել էր աշխատանքները։ </a:t>
            </a:r>
            <a:r>
              <a:rPr lang="hy-AM" sz="1700" dirty="0"/>
              <a:t>Ի սկզբանե Տոռվալդսը իր համակարգչի վրա օգտագործում </a:t>
            </a:r>
            <a:r>
              <a:rPr lang="hy-AM" sz="1700" dirty="0" smtClean="0"/>
              <a:t>էր</a:t>
            </a:r>
            <a:r>
              <a:rPr lang="en-US" sz="1700" dirty="0" smtClean="0"/>
              <a:t> </a:t>
            </a:r>
            <a:r>
              <a:rPr lang="en-US" sz="1700" dirty="0" err="1" smtClean="0"/>
              <a:t>Minix</a:t>
            </a:r>
            <a:r>
              <a:rPr lang="en-US" sz="1700" dirty="0"/>
              <a:t> </a:t>
            </a:r>
            <a:r>
              <a:rPr lang="hy-AM" sz="1700" dirty="0"/>
              <a:t>համակարգը, որը ստեղծել էր </a:t>
            </a:r>
            <a:r>
              <a:rPr lang="hy-AM" sz="1700" dirty="0" smtClean="0"/>
              <a:t> Էնդրյու Ս. Տանենբաումը </a:t>
            </a:r>
            <a:r>
              <a:rPr lang="hy-AM" sz="1700" dirty="0"/>
              <a:t> իր </a:t>
            </a:r>
            <a:r>
              <a:rPr lang="hy-AM" sz="1700" dirty="0" smtClean="0"/>
              <a:t>ուսանողներին </a:t>
            </a:r>
            <a:r>
              <a:rPr lang="hy-AM" sz="1700" dirty="0"/>
              <a:t>օպերացիոն համակարգերի նախագծումը դասավանդելու համար։ Սակայն Տանենբաումը չէր թույլատրում ուրիշներին փոփոխություն մտցնել </a:t>
            </a:r>
            <a:r>
              <a:rPr lang="en-US" sz="1700" dirty="0"/>
              <a:t>Minix-</a:t>
            </a:r>
            <a:r>
              <a:rPr lang="hy-AM" sz="1700" dirty="0"/>
              <a:t>ի մեջ, ինչը և դրդեց Տոռվալդսին </a:t>
            </a:r>
            <a:r>
              <a:rPr lang="en-US" sz="1700" dirty="0"/>
              <a:t>Minix-</a:t>
            </a:r>
            <a:r>
              <a:rPr lang="hy-AM" sz="1700" dirty="0"/>
              <a:t>ի փոխարինումը ստեղծելուն։</a:t>
            </a:r>
          </a:p>
          <a:p>
            <a:pPr algn="ctr">
              <a:buNone/>
            </a:pPr>
            <a:r>
              <a:rPr lang="hy-AM" sz="1700" dirty="0"/>
              <a:t>Ի սկզբանե Տոռվալդսը իր միջուկը </a:t>
            </a:r>
            <a:r>
              <a:rPr lang="hy-AM" sz="1700" dirty="0" smtClean="0"/>
              <a:t>"</a:t>
            </a:r>
            <a:r>
              <a:rPr lang="en-US" sz="1700" dirty="0" smtClean="0"/>
              <a:t> </a:t>
            </a:r>
            <a:r>
              <a:rPr lang="en-US" sz="1700" dirty="0" err="1" smtClean="0"/>
              <a:t>Minix</a:t>
            </a:r>
            <a:r>
              <a:rPr lang="en-US" sz="1700" dirty="0" smtClean="0"/>
              <a:t>" </a:t>
            </a:r>
            <a:r>
              <a:rPr lang="hy-AM" sz="1700" dirty="0"/>
              <a:t>էր անվանում՝ անգլերեն </a:t>
            </a:r>
            <a:r>
              <a:rPr lang="en-US" sz="1700" dirty="0"/>
              <a:t>free - </a:t>
            </a:r>
            <a:r>
              <a:rPr lang="hy-AM" sz="1700" dirty="0"/>
              <a:t>ազատ/անվճար և </a:t>
            </a:r>
            <a:r>
              <a:rPr lang="en-US" sz="1700" dirty="0"/>
              <a:t>freak - </a:t>
            </a:r>
            <a:r>
              <a:rPr lang="hy-AM" sz="1700" dirty="0"/>
              <a:t>խենթ բառերի միախառնումից, վերջում ավելացնելով </a:t>
            </a:r>
            <a:r>
              <a:rPr lang="en-US" sz="1700" dirty="0"/>
              <a:t>X </a:t>
            </a:r>
            <a:r>
              <a:rPr lang="hy-AM" sz="1700" dirty="0"/>
              <a:t>տառը, ինչը հաճախ օգտագործվում էր </a:t>
            </a:r>
            <a:r>
              <a:rPr lang="en-US" sz="1700" dirty="0"/>
              <a:t>UNIX-</a:t>
            </a:r>
            <a:r>
              <a:rPr lang="hy-AM" sz="1700" dirty="0"/>
              <a:t>անման համակարգերի անվանումներում։ "</a:t>
            </a:r>
            <a:r>
              <a:rPr lang="en-US" sz="1700" dirty="0"/>
              <a:t>Linux" </a:t>
            </a:r>
            <a:r>
              <a:rPr lang="hy-AM" sz="1700" dirty="0"/>
              <a:t>անվանումը հորինեց </a:t>
            </a:r>
            <a:r>
              <a:rPr lang="hy-AM" sz="1700" dirty="0" smtClean="0"/>
              <a:t> Արի Լեմմկեն </a:t>
            </a:r>
            <a:r>
              <a:rPr lang="hy-AM" sz="1700" dirty="0"/>
              <a:t> որը Ֆիննական Համալսարանի Ցանցին պատկանող </a:t>
            </a:r>
            <a:r>
              <a:rPr lang="en-US" sz="1700" dirty="0" smtClean="0"/>
              <a:t>FTP</a:t>
            </a:r>
            <a:r>
              <a:rPr lang="en-US" sz="1700" dirty="0"/>
              <a:t> </a:t>
            </a:r>
            <a:r>
              <a:rPr lang="hy-AM" sz="1700" dirty="0"/>
              <a:t>սպասարկուի վարչապետն էր (</a:t>
            </a:r>
            <a:r>
              <a:rPr lang="en-US" sz="1700" dirty="0"/>
              <a:t>FTP server administrator)։ </a:t>
            </a:r>
            <a:r>
              <a:rPr lang="en-US" sz="1700" i="1" dirty="0"/>
              <a:t>Linux</a:t>
            </a:r>
            <a:r>
              <a:rPr lang="en-US" sz="1700" dirty="0"/>
              <a:t> </a:t>
            </a:r>
            <a:r>
              <a:rPr lang="hy-AM" sz="1700" dirty="0"/>
              <a:t>անվանումը նա հորինեց գրացուցակի (</a:t>
            </a:r>
            <a:r>
              <a:rPr lang="en-US" sz="1700" dirty="0"/>
              <a:t>folder) </a:t>
            </a:r>
            <a:r>
              <a:rPr lang="hy-AM" sz="1700" dirty="0"/>
              <a:t>համար, որտեղից Տոռվալդսի ստեղծած միջուկը առաջին անգամ հնարավոր դարձավ բեռնավորել </a:t>
            </a:r>
            <a:r>
              <a:rPr lang="en-US" sz="1700" dirty="0" smtClean="0"/>
              <a:t>։</a:t>
            </a:r>
            <a:endParaRPr lang="en-US" sz="17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3568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ծնունդը</a:t>
            </a:r>
            <a:endParaRPr kumimoji="0" lang="ru-RU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980728"/>
            <a:ext cx="7248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i="1" dirty="0" smtClean="0"/>
              <a:t>2</a:t>
            </a:r>
            <a:r>
              <a:rPr lang="en-US" sz="3000" i="1" dirty="0" smtClean="0"/>
              <a:t>/2</a:t>
            </a:r>
            <a:endParaRPr lang="ru-RU" sz="3000" i="1" dirty="0"/>
          </a:p>
        </p:txBody>
      </p:sp>
      <p:pic>
        <p:nvPicPr>
          <p:cNvPr id="4098" name="Picture 2" descr="C:\Users\жж\Desktop\Operacion\vkayak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44624" y="-243408"/>
            <a:ext cx="4176464" cy="3033432"/>
          </a:xfrm>
          <a:prstGeom prst="rect">
            <a:avLst/>
          </a:prstGeom>
          <a:noFill/>
        </p:spPr>
      </p:pic>
      <p:pic>
        <p:nvPicPr>
          <p:cNvPr id="4101" name="Picture 5" descr="C:\Users\жж\Desktop\Operacion\Linus_Torvalds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1482" y="-171400"/>
            <a:ext cx="1972518" cy="2697777"/>
          </a:xfrm>
          <a:prstGeom prst="rect">
            <a:avLst/>
          </a:prstGeom>
          <a:noFill/>
        </p:spPr>
      </p:pic>
      <p:pic>
        <p:nvPicPr>
          <p:cNvPr id="4103" name="Picture 7" descr="C:\Users\жж\Desktop\Operacion\1e948700995555f0c7512350c77ab485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484784"/>
            <a:ext cx="1145307" cy="1145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06084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  Linux </a:t>
            </a:r>
            <a:r>
              <a:rPr lang="hy-AM" dirty="0" smtClean="0"/>
              <a:t>միջուկը անվճար և բաց կոդով,  միաձույլ, մոդուլային, բազմախնդրային, </a:t>
            </a:r>
            <a:r>
              <a:rPr lang="en-US" dirty="0" smtClean="0"/>
              <a:t>Unix- </a:t>
            </a:r>
            <a:r>
              <a:rPr lang="hy-AM" dirty="0" smtClean="0"/>
              <a:t>ի նման գործող համակարգի միջուկ է]: Այն մտահղացել և ստեղծվել է 1991 թվականին Լինուս Տորվալդսի կողմից իր </a:t>
            </a:r>
            <a:r>
              <a:rPr lang="en-US" dirty="0" smtClean="0"/>
              <a:t>i386 </a:t>
            </a:r>
            <a:r>
              <a:rPr lang="hy-AM" dirty="0" smtClean="0"/>
              <a:t>վրա հիմնված համակարգչի համար, և շուտով այն ընդունվեց որպես միջուկ </a:t>
            </a:r>
            <a:r>
              <a:rPr lang="en-US" dirty="0" smtClean="0"/>
              <a:t>GNU </a:t>
            </a:r>
            <a:r>
              <a:rPr lang="hy-AM" dirty="0" smtClean="0"/>
              <a:t>օպերացիոն համակարգի համար , որը ստեղծվեց որպես բաց աղբյուր և ազատ ծրագրակազմ, և հիմնված էր </a:t>
            </a:r>
            <a:r>
              <a:rPr lang="en-US" dirty="0" smtClean="0"/>
              <a:t>UNIX- </a:t>
            </a:r>
            <a:r>
              <a:rPr lang="hy-AM" dirty="0" smtClean="0"/>
              <a:t>ի վրա: որպես Յունիքսի պատերազմների հետևանքների կողմնակի արդյունք : Այդ ժամանակից ի վեր այն առաջ բերեց գործառնական համակարգի բաշխման մեծ քանակություն, որը սովորաբար կոչվում է նաև </a:t>
            </a:r>
            <a:r>
              <a:rPr lang="en-US" dirty="0" smtClean="0"/>
              <a:t>Linux: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Linux-</a:t>
            </a:r>
            <a:r>
              <a:rPr lang="hy-AM" dirty="0" smtClean="0"/>
              <a:t>ի միջուկը </a:t>
            </a:r>
            <a:br>
              <a:rPr lang="hy-AM" dirty="0" smtClean="0"/>
            </a:br>
            <a:r>
              <a:rPr lang="en-US" dirty="0" smtClean="0"/>
              <a:t>(kernel)</a:t>
            </a:r>
            <a:endParaRPr lang="ru-RU" dirty="0"/>
          </a:p>
        </p:txBody>
      </p:sp>
      <p:pic>
        <p:nvPicPr>
          <p:cNvPr id="4098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0"/>
            <a:ext cx="1520225" cy="1800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08304" y="836712"/>
            <a:ext cx="7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</a:t>
            </a:r>
          </a:p>
          <a:p>
            <a:r>
              <a:rPr lang="en-US" dirty="0" smtClean="0"/>
              <a:t>    el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067944" y="1124744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2800" dirty="0" smtClean="0"/>
              <a:t>3</a:t>
            </a:r>
            <a:r>
              <a:rPr lang="en-US" sz="2800" dirty="0" smtClean="0"/>
              <a:t>/1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US" dirty="0" smtClean="0"/>
              <a:t>Linux- </a:t>
            </a:r>
            <a:r>
              <a:rPr lang="hy-AM" dirty="0" smtClean="0"/>
              <a:t>ը տեղակայված է հաշվարկային համակարգերի բազմազանության վրա, ինչպիսիք են ներդրված սարքերը, շարժական սարքերը (ներառյալ դրա օգտագործումը </a:t>
            </a:r>
            <a:r>
              <a:rPr lang="en-US" dirty="0" smtClean="0"/>
              <a:t>Android </a:t>
            </a:r>
            <a:r>
              <a:rPr lang="hy-AM" dirty="0" smtClean="0"/>
              <a:t>օպերացիոն համակարգում), անհատական ​​համակարգիչները, սերվերները, հիմնական համակարգերը և գերհամակարգիչները: Այն կարող է հարմարեցվել հատուկ ճարտարապետությունների և օգտագործման մի քանի սցենարների համար ՝ օգտագործելով մի շարք հասարակ հրամաններ (այսինքն ՝ առանց դրա կազմման նախնական կոդով խմբագրման անհրաժեշտության), արտոնյալ օգտվողները կարող են նաև տուգանել ՝ կարգավորել միջուկի պարամետրերը գործարկման ժամանակ: </a:t>
            </a:r>
            <a:r>
              <a:rPr lang="en-US" dirty="0" smtClean="0"/>
              <a:t>Linux </a:t>
            </a:r>
            <a:r>
              <a:rPr lang="hy-AM" dirty="0" smtClean="0"/>
              <a:t>միջուկի կոդի մեծ մասը գրված է օգտագործելով </a:t>
            </a:r>
            <a:r>
              <a:rPr lang="en-US" dirty="0" smtClean="0"/>
              <a:t>GNU </a:t>
            </a:r>
            <a:r>
              <a:rPr lang="hy-AM" dirty="0" smtClean="0"/>
              <a:t>ընդլայնումները </a:t>
            </a:r>
            <a:r>
              <a:rPr lang="en-US" dirty="0" smtClean="0"/>
              <a:t>GCC [20] [21] </a:t>
            </a:r>
            <a:r>
              <a:rPr lang="hy-AM" dirty="0" smtClean="0"/>
              <a:t>ստանդարտ </a:t>
            </a:r>
            <a:r>
              <a:rPr lang="en-US" dirty="0" smtClean="0"/>
              <a:t>C </a:t>
            </a:r>
            <a:r>
              <a:rPr lang="hy-AM" dirty="0" smtClean="0"/>
              <a:t>ծրագրավորման լեզվով և ճարտարապետության հատուկ հրահանգների (</a:t>
            </a:r>
            <a:r>
              <a:rPr lang="en-US" dirty="0" smtClean="0"/>
              <a:t>ISA) </a:t>
            </a:r>
            <a:r>
              <a:rPr lang="hy-AM" dirty="0" smtClean="0"/>
              <a:t>օգտագործմամբ: Սա արտադրում է խիստ օպտիմիզացված գործարկելի (</a:t>
            </a:r>
            <a:r>
              <a:rPr lang="en-US" dirty="0" err="1" smtClean="0"/>
              <a:t>vmlinux</a:t>
            </a:r>
            <a:r>
              <a:rPr lang="en-US" dirty="0" smtClean="0"/>
              <a:t>) </a:t>
            </a:r>
            <a:r>
              <a:rPr lang="hy-AM" dirty="0" smtClean="0"/>
              <a:t>հիշողության տարածքի օգտագործման և առաջադրանքների կատարման ժամանակների վերաբերյալ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25152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միջուկը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(kernel)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0"/>
            <a:ext cx="1520225" cy="1800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08304" y="836712"/>
            <a:ext cx="7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</a:t>
            </a:r>
          </a:p>
          <a:p>
            <a:r>
              <a:rPr lang="en-US" dirty="0" smtClean="0"/>
              <a:t>    el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1124744"/>
            <a:ext cx="579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2200" dirty="0" smtClean="0"/>
              <a:t>3</a:t>
            </a:r>
            <a:r>
              <a:rPr lang="en-US" sz="2200" dirty="0" smtClean="0"/>
              <a:t>/2</a:t>
            </a:r>
            <a:endParaRPr 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396552" y="1628800"/>
            <a:ext cx="5256584" cy="522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y-AM" dirty="0" smtClean="0"/>
              <a:t>     Ամենօրյա զարգացման քննարկումները տեղի են ունենում </a:t>
            </a:r>
            <a:r>
              <a:rPr lang="en-US" dirty="0" smtClean="0"/>
              <a:t>Linux </a:t>
            </a:r>
            <a:r>
              <a:rPr lang="hy-AM" dirty="0" smtClean="0"/>
              <a:t>միջուկի փոստային ցուցակում (</a:t>
            </a:r>
            <a:r>
              <a:rPr lang="en-US" dirty="0" smtClean="0"/>
              <a:t>LKML): </a:t>
            </a:r>
            <a:r>
              <a:rPr lang="hy-AM" dirty="0" smtClean="0"/>
              <a:t>Փոփոխությունները հետևվում են տարբերակի կառավարման համակարգի </a:t>
            </a:r>
            <a:r>
              <a:rPr lang="en-US" dirty="0" err="1" smtClean="0"/>
              <a:t>git</a:t>
            </a:r>
            <a:r>
              <a:rPr lang="en-US" dirty="0" smtClean="0"/>
              <a:t>- </a:t>
            </a:r>
            <a:r>
              <a:rPr lang="hy-AM" dirty="0" smtClean="0"/>
              <a:t>ով, որը ստեղծվել է Տորվալտս ի կողմից որպես </a:t>
            </a:r>
            <a:r>
              <a:rPr lang="en-US" dirty="0" err="1" smtClean="0"/>
              <a:t>BitKeeper</a:t>
            </a:r>
            <a:r>
              <a:rPr lang="en-US" dirty="0" smtClean="0"/>
              <a:t>- </a:t>
            </a:r>
            <a:r>
              <a:rPr lang="hy-AM" dirty="0" smtClean="0"/>
              <a:t>ի պատվիրված փոխարինում: </a:t>
            </a:r>
            <a:r>
              <a:rPr lang="en-US" dirty="0" smtClean="0"/>
              <a:t>Linux- </a:t>
            </a:r>
            <a:r>
              <a:rPr lang="hy-AM" dirty="0" smtClean="0"/>
              <a:t>ն, ընդհանուր առմամբ, թողարկվում է </a:t>
            </a:r>
            <a:r>
              <a:rPr lang="en-US" dirty="0" smtClean="0"/>
              <a:t>GNU </a:t>
            </a:r>
            <a:r>
              <a:rPr lang="hy-AM" dirty="0" smtClean="0"/>
              <a:t>Ընդհանուր հանրային լիցենզիայի 2-րդ տարբերակի (</a:t>
            </a:r>
            <a:r>
              <a:rPr lang="en-US" dirty="0" smtClean="0"/>
              <a:t>GPLv2) </a:t>
            </a:r>
            <a:r>
              <a:rPr lang="hy-AM" dirty="0" smtClean="0"/>
              <a:t>համաձայն բայց այն նաև պարունակում է մի քանի ֆայլեր այլ համատեղելի լիցենզիաներով,  և ժամանակավոր ազատում օգտագործողի տարածքի </a:t>
            </a:r>
            <a:r>
              <a:rPr lang="en-US" dirty="0" smtClean="0"/>
              <a:t>API </a:t>
            </a:r>
            <a:r>
              <a:rPr lang="hy-AM" dirty="0" smtClean="0"/>
              <a:t>վերնագրի ֆայլերի համար (</a:t>
            </a:r>
            <a:r>
              <a:rPr lang="en-US" dirty="0" smtClean="0"/>
              <a:t>UAPI)</a:t>
            </a:r>
            <a:endParaRPr lang="ru-RU" dirty="0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25152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միջուկը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hy-AM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(kernel)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6256" y="0"/>
            <a:ext cx="1520225" cy="1800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08304" y="836712"/>
            <a:ext cx="78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</a:t>
            </a:r>
          </a:p>
          <a:p>
            <a:r>
              <a:rPr lang="en-US" dirty="0" smtClean="0"/>
              <a:t>    el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124744"/>
            <a:ext cx="579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2200" dirty="0" smtClean="0"/>
              <a:t>3</a:t>
            </a:r>
            <a:r>
              <a:rPr lang="en-US" sz="2200" dirty="0" smtClean="0"/>
              <a:t>/</a:t>
            </a:r>
            <a:r>
              <a:rPr lang="hy-AM" sz="2200" dirty="0" smtClean="0"/>
              <a:t>3</a:t>
            </a:r>
            <a:endParaRPr lang="ru-RU" sz="2200" dirty="0"/>
          </a:p>
        </p:txBody>
      </p:sp>
      <p:pic>
        <p:nvPicPr>
          <p:cNvPr id="5123" name="Picture 3" descr="C:\Users\жж\Desktop\Operacion\13eca0842e7ea26990664d9b5e9a0f13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3" y="2681536"/>
            <a:ext cx="4355977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43608" y="0"/>
            <a:ext cx="6552728" cy="1196752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Linux</a:t>
            </a:r>
            <a:r>
              <a:rPr lang="en-US" sz="3000" dirty="0" smtClean="0"/>
              <a:t>-</a:t>
            </a:r>
            <a:r>
              <a:rPr lang="hy-AM" sz="3000" dirty="0" smtClean="0"/>
              <a:t>ի առանձնահատկություններն ու առավելությունները</a:t>
            </a:r>
            <a:endParaRPr lang="ru-RU" sz="3000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0" y="1484784"/>
            <a:ext cx="3347864" cy="1368152"/>
          </a:xfrm>
          <a:noFill/>
          <a:ln w="38100">
            <a:solidFill>
              <a:schemeClr val="tx1"/>
            </a:solidFill>
            <a:prstDash val="solid"/>
          </a:ln>
        </p:spPr>
        <p:txBody>
          <a:bodyPr>
            <a:noAutofit/>
          </a:bodyPr>
          <a:lstStyle/>
          <a:p>
            <a:pPr algn="l"/>
            <a:r>
              <a:rPr lang="hy-AM" sz="1600" dirty="0" smtClean="0">
                <a:solidFill>
                  <a:schemeClr val="tx1"/>
                </a:solidFill>
              </a:rPr>
              <a:t>Լինուքսը</a:t>
            </a:r>
            <a:r>
              <a:rPr lang="hy-AM" sz="1600" dirty="0">
                <a:solidFill>
                  <a:schemeClr val="tx1"/>
                </a:solidFill>
              </a:rPr>
              <a:t> </a:t>
            </a:r>
            <a:r>
              <a:rPr lang="hy-AM" sz="1600" dirty="0" smtClean="0">
                <a:solidFill>
                  <a:schemeClr val="tx1"/>
                </a:solidFill>
              </a:rPr>
              <a:t>ազատ ծրագրային ապահովման</a:t>
            </a:r>
            <a:r>
              <a:rPr lang="hy-AM" sz="1600" dirty="0">
                <a:solidFill>
                  <a:schemeClr val="tx1"/>
                </a:solidFill>
              </a:rPr>
              <a:t> և </a:t>
            </a:r>
            <a:r>
              <a:rPr lang="hy-AM" sz="1600" dirty="0" smtClean="0">
                <a:solidFill>
                  <a:schemeClr val="tx1"/>
                </a:solidFill>
              </a:rPr>
              <a:t>բաց կոդով</a:t>
            </a:r>
            <a:r>
              <a:rPr lang="hy-AM" sz="1600" dirty="0">
                <a:solidFill>
                  <a:schemeClr val="tx1"/>
                </a:solidFill>
              </a:rPr>
              <a:t> ծրագրերի ստեղծման վառ, ամենաերկարատև և մեծամասշտաբ </a:t>
            </a:r>
            <a:r>
              <a:rPr lang="hy-AM" sz="1600" dirty="0" smtClean="0">
                <a:solidFill>
                  <a:schemeClr val="tx1"/>
                </a:solidFill>
              </a:rPr>
              <a:t>օրինակն է</a:t>
            </a:r>
            <a:r>
              <a:rPr lang="en-US" sz="1600" dirty="0" smtClean="0">
                <a:solidFill>
                  <a:schemeClr val="tx1"/>
                </a:solidFill>
              </a:rPr>
              <a:t>;</a:t>
            </a:r>
            <a:endParaRPr lang="ru-RU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508104" y="1340768"/>
            <a:ext cx="3635896" cy="255454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hy-AM" sz="1600" dirty="0"/>
              <a:t>Ի տարբերություն այլ օպերացիոն համակարգերի մեծամասնությանը, Լինուքսը չունի մեկ պաշտոնական տարածվող թողարկում, փոխարենը տարբեր կազմակերպություններ, կրթական և գիտահետազոտական հիմնարկներ կամ պարզապես էնտուզիաստների խմբեր ստեղծում են իրենց տարբերակները՝ բաշխումները (</a:t>
            </a:r>
            <a:r>
              <a:rPr lang="en-US" sz="1600" dirty="0"/>
              <a:t>distributions)։</a:t>
            </a:r>
            <a:endParaRPr lang="ru-RU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068960"/>
            <a:ext cx="3275856" cy="206210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y-AM" sz="1600" dirty="0"/>
              <a:t>Լինուքս բաշխումների մեջ հաճախ են մտնում ՕՀ-ն լրացնող և </a:t>
            </a:r>
            <a:r>
              <a:rPr lang="hy-AM" sz="1600" dirty="0" smtClean="0"/>
              <a:t>կիրառական</a:t>
            </a:r>
            <a:r>
              <a:rPr lang="hy-AM" sz="1600" dirty="0"/>
              <a:t> ծրագրերը, որոնք թույլ են տալիս տեղադրումից անմիջապես հետո ունենալ աշխատանքին պատրաստ լիարժեք, բազմաֆունկցիոնալ օպերացիոն միջավայր։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508104" y="4057233"/>
            <a:ext cx="3635896" cy="280076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hy-AM" sz="1600" dirty="0"/>
              <a:t>Ի սկզբանե ստեղծվելով և օգտագործվելով էնտուզիաստ անհատների կողմից </a:t>
            </a:r>
            <a:r>
              <a:rPr lang="hy-AM" sz="1600" dirty="0" smtClean="0"/>
              <a:t>անձնական համակարգիչների</a:t>
            </a:r>
            <a:r>
              <a:rPr lang="hy-AM" sz="1600" dirty="0"/>
              <a:t> վրա Լինուքսը ժամանակի ընթացքում ստացավ աջակցություն այնպիսի կորպորացիաների կողմից ինչպիսիք </a:t>
            </a:r>
            <a:r>
              <a:rPr lang="hy-AM" sz="1600" dirty="0" smtClean="0"/>
              <a:t>են ՝Լենովո, </a:t>
            </a:r>
            <a:r>
              <a:rPr lang="en-US" sz="1600" dirty="0" smtClean="0"/>
              <a:t>IBM, Hewlett-Packard, </a:t>
            </a:r>
            <a:r>
              <a:rPr lang="hy-AM" sz="1600" dirty="0" smtClean="0"/>
              <a:t>Օրաքլ, Ամազոն, </a:t>
            </a:r>
            <a:r>
              <a:rPr lang="en-US" sz="1600" dirty="0" smtClean="0"/>
              <a:t>Dell, </a:t>
            </a:r>
            <a:r>
              <a:rPr lang="hy-AM" sz="1600" dirty="0" smtClean="0"/>
              <a:t>Գուգլ, Մայքրոսոֆթ և </a:t>
            </a:r>
            <a:r>
              <a:rPr lang="en-US" sz="1600" dirty="0" smtClean="0"/>
              <a:t>Red Hat</a:t>
            </a:r>
            <a:r>
              <a:rPr lang="en-US" sz="1600" dirty="0"/>
              <a:t> </a:t>
            </a:r>
            <a:r>
              <a:rPr lang="hy-AM" sz="1600" dirty="0"/>
              <a:t>դառնալով հայտնի ՕՀ սերվերների համար։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5229200"/>
            <a:ext cx="3563888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y-AM" sz="1600" dirty="0"/>
              <a:t>2006 թ. աշնան </a:t>
            </a:r>
            <a:r>
              <a:rPr lang="hy-AM" sz="1600" dirty="0" smtClean="0"/>
              <a:t>տվյալներով, </a:t>
            </a:r>
            <a:r>
              <a:rPr lang="hy-AM" sz="1600" dirty="0"/>
              <a:t>հոսթինգ տրամադրող ամենաառաջատար ընկերություններից մոտ 90%-ի սերվերներն այսօր աշխատում էին Լինուքս ՕՀ-ի որևէ </a:t>
            </a:r>
            <a:r>
              <a:rPr lang="hy-AM" sz="1600" dirty="0" smtClean="0"/>
              <a:t>տարբերակով</a:t>
            </a:r>
            <a:r>
              <a:rPr lang="en-US" sz="1600" dirty="0" smtClean="0"/>
              <a:t>;</a:t>
            </a:r>
            <a:endParaRPr lang="ru-RU" sz="1600" dirty="0"/>
          </a:p>
        </p:txBody>
      </p:sp>
      <p:pic>
        <p:nvPicPr>
          <p:cNvPr id="5122" name="Picture 2" descr="C:\Users\жж\Desktop\Operacion\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924944"/>
            <a:ext cx="3069269" cy="1728192"/>
          </a:xfrm>
          <a:prstGeom prst="rect">
            <a:avLst/>
          </a:prstGeom>
          <a:noFill/>
        </p:spPr>
      </p:pic>
      <p:cxnSp>
        <p:nvCxnSpPr>
          <p:cNvPr id="24" name="Прямая со стрелкой 23"/>
          <p:cNvCxnSpPr/>
          <p:nvPr/>
        </p:nvCxnSpPr>
        <p:spPr>
          <a:xfrm flipV="1">
            <a:off x="4572000" y="2492896"/>
            <a:ext cx="864096" cy="792088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endCxn id="6" idx="3"/>
          </p:cNvCxnSpPr>
          <p:nvPr/>
        </p:nvCxnSpPr>
        <p:spPr>
          <a:xfrm flipH="1" flipV="1">
            <a:off x="3347864" y="2168860"/>
            <a:ext cx="792088" cy="1116124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4716016" y="4005064"/>
            <a:ext cx="720080" cy="576064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 flipH="1">
            <a:off x="3275856" y="4005064"/>
            <a:ext cx="792088" cy="288032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 flipH="1">
            <a:off x="3635896" y="4437112"/>
            <a:ext cx="720080" cy="1512168"/>
          </a:xfrm>
          <a:prstGeom prst="straightConnector1">
            <a:avLst/>
          </a:prstGeom>
          <a:ln w="2222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7584" y="0"/>
            <a:ext cx="4680520" cy="1138138"/>
          </a:xfrm>
        </p:spPr>
        <p:txBody>
          <a:bodyPr>
            <a:normAutofit/>
          </a:bodyPr>
          <a:lstStyle/>
          <a:p>
            <a:r>
              <a:rPr lang="hy-AM" dirty="0" smtClean="0"/>
              <a:t>Ին՞չ է </a:t>
            </a:r>
            <a:r>
              <a:rPr lang="en-US" dirty="0" smtClean="0"/>
              <a:t>Windows-</a:t>
            </a:r>
            <a:r>
              <a:rPr lang="hy-AM" dirty="0" smtClean="0"/>
              <a:t>ը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2708920"/>
            <a:ext cx="8229600" cy="212109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</a:t>
            </a:r>
            <a:r>
              <a:rPr lang="en-US" b="1" dirty="0" smtClean="0"/>
              <a:t>Windows-</a:t>
            </a:r>
            <a:r>
              <a:rPr lang="hy-AM" dirty="0" smtClean="0"/>
              <a:t>ը</a:t>
            </a:r>
            <a:r>
              <a:rPr lang="en-US" dirty="0" smtClean="0"/>
              <a:t> </a:t>
            </a:r>
            <a:r>
              <a:rPr lang="hy-AM" dirty="0" smtClean="0"/>
              <a:t>Մայքրոսոֆտ կորպորացիայի պրոպրիետար  օպերացիոն համակարգերի և օգտագործողի գրաֆիկական ինտերֆեյսերի  շարք է։</a:t>
            </a:r>
            <a:endParaRPr lang="ru-RU" dirty="0"/>
          </a:p>
        </p:txBody>
      </p:sp>
      <p:pic>
        <p:nvPicPr>
          <p:cNvPr id="1026" name="Picture 2" descr="C:\Users\жж\Desktop\Operacion\window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60648"/>
            <a:ext cx="2148814" cy="14127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372200" y="620688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7740352" y="692696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ru-RU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7092280" y="1340768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ru-RU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0"/>
            <a:ext cx="362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?</a:t>
            </a:r>
            <a:endParaRPr lang="ru-RU" sz="3000" dirty="0"/>
          </a:p>
        </p:txBody>
      </p:sp>
      <p:pic>
        <p:nvPicPr>
          <p:cNvPr id="1031" name="Picture 7" descr="C:\Users\жж\Desktop\Operacion\post_360412_0_03818100_1366521768-removebg-preview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68760"/>
            <a:ext cx="823622" cy="648072"/>
          </a:xfrm>
          <a:prstGeom prst="rect">
            <a:avLst/>
          </a:prstGeom>
          <a:noFill/>
        </p:spPr>
      </p:pic>
      <p:grpSp>
        <p:nvGrpSpPr>
          <p:cNvPr id="46" name="Группа 45"/>
          <p:cNvGrpSpPr/>
          <p:nvPr/>
        </p:nvGrpSpPr>
        <p:grpSpPr>
          <a:xfrm>
            <a:off x="467544" y="1124744"/>
            <a:ext cx="5112568" cy="1109737"/>
            <a:chOff x="179512" y="836712"/>
            <a:chExt cx="5112568" cy="1109737"/>
          </a:xfrm>
        </p:grpSpPr>
        <p:pic>
          <p:nvPicPr>
            <p:cNvPr id="1027" name="Picture 3" descr="C:\Users\жж\Desktop\Operacion\e37fc768d871fff182dabedb849c592a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39952" y="980728"/>
              <a:ext cx="672075" cy="504056"/>
            </a:xfrm>
            <a:prstGeom prst="rect">
              <a:avLst/>
            </a:prstGeom>
            <a:noFill/>
          </p:spPr>
        </p:pic>
        <p:pic>
          <p:nvPicPr>
            <p:cNvPr id="1028" name="Picture 4" descr="C:\Users\жж\Desktop\Operacion\1280px-Windows_Vista_logo.sv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5696" y="980728"/>
              <a:ext cx="630070" cy="504056"/>
            </a:xfrm>
            <a:prstGeom prst="rect">
              <a:avLst/>
            </a:prstGeom>
            <a:noFill/>
          </p:spPr>
        </p:pic>
        <p:pic>
          <p:nvPicPr>
            <p:cNvPr id="1029" name="Picture 5" descr="C:\Users\жж\Desktop\Operacion\images-removebg-preview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99592" y="908720"/>
              <a:ext cx="674584" cy="648072"/>
            </a:xfrm>
            <a:prstGeom prst="rect">
              <a:avLst/>
            </a:prstGeom>
            <a:noFill/>
          </p:spPr>
        </p:pic>
        <p:pic>
          <p:nvPicPr>
            <p:cNvPr id="12" name="Picture 2" descr="C:\Users\жж\Desktop\Operacion\windows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55776" y="836712"/>
              <a:ext cx="1204756" cy="792088"/>
            </a:xfrm>
            <a:prstGeom prst="rect">
              <a:avLst/>
            </a:prstGeom>
            <a:noFill/>
          </p:spPr>
        </p:pic>
        <p:cxnSp>
          <p:nvCxnSpPr>
            <p:cNvPr id="14" name="Прямая со стрелкой 13"/>
            <p:cNvCxnSpPr>
              <a:stCxn id="1029" idx="3"/>
            </p:cNvCxnSpPr>
            <p:nvPr/>
          </p:nvCxnSpPr>
          <p:spPr>
            <a:xfrm flipV="1">
              <a:off x="1574176" y="1196752"/>
              <a:ext cx="261520" cy="36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>
              <a:off x="2411760" y="1196752"/>
              <a:ext cx="43204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/>
            <p:cNvCxnSpPr/>
            <p:nvPr/>
          </p:nvCxnSpPr>
          <p:spPr>
            <a:xfrm>
              <a:off x="3491880" y="1196752"/>
              <a:ext cx="5760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/>
            <p:cNvCxnSpPr/>
            <p:nvPr/>
          </p:nvCxnSpPr>
          <p:spPr>
            <a:xfrm flipV="1">
              <a:off x="683568" y="1268760"/>
              <a:ext cx="261520" cy="360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79512" y="1484784"/>
              <a:ext cx="47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 </a:t>
              </a:r>
            </a:p>
            <a:p>
              <a:r>
                <a:rPr lang="en-US" sz="1200" dirty="0" smtClean="0"/>
                <a:t>95</a:t>
              </a:r>
              <a:endParaRPr lang="ru-RU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5576" y="1556792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 XP</a:t>
              </a:r>
              <a:endParaRPr lang="ru-RU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07704" y="1556792"/>
              <a:ext cx="488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Vista</a:t>
              </a:r>
              <a:endParaRPr lang="ru-RU" sz="12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15816" y="1556792"/>
              <a:ext cx="550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Win 7</a:t>
              </a:r>
              <a:endParaRPr lang="ru-RU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39952" y="1556792"/>
              <a:ext cx="11521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Win 10</a:t>
              </a:r>
              <a:endParaRPr lang="ru-RU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Windows</a:t>
            </a:r>
            <a:r>
              <a:rPr lang="hy-AM" dirty="0" smtClean="0"/>
              <a:t>-ի ստեղծումը</a:t>
            </a:r>
            <a:br>
              <a:rPr lang="hy-AM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>       Microsoft Windows-</a:t>
            </a:r>
            <a:r>
              <a:rPr lang="hy-AM" dirty="0" smtClean="0"/>
              <a:t>ի պատմությունը սկսվում է 1985 թ., երբ առաջին անգամ թողարկվեց 1.01 վարկածով </a:t>
            </a:r>
            <a:r>
              <a:rPr lang="en-US" dirty="0" smtClean="0"/>
              <a:t>Windows-</a:t>
            </a:r>
            <a:r>
              <a:rPr lang="hy-AM" dirty="0" smtClean="0"/>
              <a:t>ը։ Սակայն </a:t>
            </a:r>
            <a:r>
              <a:rPr lang="en-US" dirty="0" smtClean="0"/>
              <a:t>Microsoft-</a:t>
            </a:r>
            <a:r>
              <a:rPr lang="hy-AM" dirty="0" smtClean="0"/>
              <a:t>ի պատմությունը սկսվել է 1975 թ., երբ ուսանող </a:t>
            </a:r>
            <a:r>
              <a:rPr lang="hy-AM" b="1" dirty="0" smtClean="0"/>
              <a:t>Բիլ Գեյթսը</a:t>
            </a:r>
            <a:r>
              <a:rPr lang="hy-AM" dirty="0" smtClean="0"/>
              <a:t> առաջին համակարգիչներից մեկի՝ </a:t>
            </a:r>
            <a:r>
              <a:rPr lang="en-US" dirty="0" smtClean="0"/>
              <a:t>Atari 8800 </a:t>
            </a:r>
            <a:r>
              <a:rPr lang="hy-AM" dirty="0" smtClean="0"/>
              <a:t>համակարգչի վրա ստեղծեց </a:t>
            </a:r>
            <a:r>
              <a:rPr lang="en-US" dirty="0" smtClean="0"/>
              <a:t>Basic </a:t>
            </a:r>
            <a:r>
              <a:rPr lang="hy-AM" dirty="0" smtClean="0"/>
              <a:t>ծրագրավորման լեզուն։ Ներկայումս նկարահանված են բազմաթիվ ֆիլմեր՝ տասը հազար հոդվածներով, որոնք փորձում են մասամբ բացատրել </a:t>
            </a:r>
            <a:r>
              <a:rPr lang="en-US" dirty="0" smtClean="0"/>
              <a:t>Microsoft-</a:t>
            </a:r>
            <a:r>
              <a:rPr lang="hy-AM" dirty="0" smtClean="0"/>
              <a:t>ի և </a:t>
            </a:r>
            <a:r>
              <a:rPr lang="en-US" dirty="0" smtClean="0"/>
              <a:t>Windows-</a:t>
            </a:r>
            <a:r>
              <a:rPr lang="hy-AM" dirty="0" smtClean="0"/>
              <a:t>ի ֆենոմենը։ Առաջին </a:t>
            </a:r>
            <a:r>
              <a:rPr lang="en-US" dirty="0" smtClean="0"/>
              <a:t>Windows-</a:t>
            </a:r>
            <a:r>
              <a:rPr lang="hy-AM" dirty="0" smtClean="0"/>
              <a:t>ը ինքնուրույն օպերացիոն համակարգ չէր։ Սկզբում </a:t>
            </a:r>
            <a:r>
              <a:rPr lang="en-US" dirty="0" smtClean="0"/>
              <a:t>Windows-</a:t>
            </a:r>
            <a:r>
              <a:rPr lang="hy-AM" dirty="0" smtClean="0"/>
              <a:t>ն իրենից ներկայացնում էր գրաֆիկական "շինություն" </a:t>
            </a:r>
            <a:r>
              <a:rPr lang="en-US" dirty="0" smtClean="0"/>
              <a:t>DOS </a:t>
            </a:r>
            <a:r>
              <a:rPr lang="hy-AM" dirty="0" smtClean="0"/>
              <a:t>օպերացիոն համակարգում և իրենից ներկայացնում էր մուգ և մռայլ հրամանների տող։ Շատ </a:t>
            </a:r>
            <a:r>
              <a:rPr lang="en-US" dirty="0" smtClean="0"/>
              <a:t>DOS-</a:t>
            </a:r>
            <a:r>
              <a:rPr lang="hy-AM" dirty="0" smtClean="0"/>
              <a:t>ի օգտագործողներ այդպես էլ չհասկացան այդ "նորամուծությունը"։ 1985 թ. </a:t>
            </a:r>
            <a:r>
              <a:rPr lang="en-US" dirty="0" smtClean="0"/>
              <a:t>Windows 1.01-</a:t>
            </a:r>
            <a:r>
              <a:rPr lang="hy-AM" dirty="0" smtClean="0"/>
              <a:t>ից հետո, մի քանի տարի անց թողարկվեց </a:t>
            </a:r>
            <a:r>
              <a:rPr lang="en-US" dirty="0" smtClean="0"/>
              <a:t>Windows 2.0-</a:t>
            </a:r>
            <a:r>
              <a:rPr lang="hy-AM" dirty="0" smtClean="0"/>
              <a:t>ն, բայց առանց լուրջ փոփոխությունների։ 1990 թ. թողարկվեց </a:t>
            </a:r>
            <a:r>
              <a:rPr lang="en-US" dirty="0" smtClean="0"/>
              <a:t>Windows 3.0-</a:t>
            </a:r>
            <a:r>
              <a:rPr lang="hy-AM" dirty="0" smtClean="0"/>
              <a:t>ն, որը սկսեց օգտագործվել բազմաթիվ համակարգիչներում։ Նոր </a:t>
            </a:r>
            <a:r>
              <a:rPr lang="en-US" dirty="0" smtClean="0"/>
              <a:t>Windows-</a:t>
            </a:r>
            <a:r>
              <a:rPr lang="hy-AM" dirty="0" smtClean="0"/>
              <a:t>ում, ի տարբերություն նախորդների, կարելի էր կատարել գործողություններ առանց հրամանների տողի։ Նախկին </a:t>
            </a:r>
            <a:r>
              <a:rPr lang="en-US" dirty="0" smtClean="0"/>
              <a:t>Windows-</a:t>
            </a:r>
            <a:r>
              <a:rPr lang="hy-AM" dirty="0" smtClean="0"/>
              <a:t>ներում (1.01, 2.0) գործողություններ կատարելու համար պետք էր հրամանների տողում գրել գործողության համապատասխան բառերի շարքը (ինչպես ծրագրավորման լեզուներում)։ </a:t>
            </a:r>
            <a:r>
              <a:rPr lang="en-US" dirty="0" smtClean="0"/>
              <a:t>Windows 3.0 -</a:t>
            </a:r>
            <a:r>
              <a:rPr lang="hy-AM" dirty="0" smtClean="0"/>
              <a:t>ում այդ ամենը կարելի էր անել գրաֆիկորեն, կոճակներին սեղմելու օգնությամբ, ինչպես հիմա, սակայն գործողությունների քանակը խիստ սահմանափակ Էր։ Հաջորրդ </a:t>
            </a:r>
            <a:r>
              <a:rPr lang="en-US" dirty="0" smtClean="0"/>
              <a:t>Windows-</a:t>
            </a:r>
            <a:r>
              <a:rPr lang="hy-AM" dirty="0" smtClean="0"/>
              <a:t>ում՝ </a:t>
            </a:r>
            <a:r>
              <a:rPr lang="en-US" dirty="0" smtClean="0"/>
              <a:t>Windows 3.1, </a:t>
            </a:r>
            <a:r>
              <a:rPr lang="hy-AM" dirty="0" smtClean="0"/>
              <a:t>կար մուլտիդիմեդիայի և համակարգչային ցանցերի հետ աշխատանքի հնարավորություն։</a:t>
            </a:r>
            <a:endParaRPr lang="ru-RU" dirty="0"/>
          </a:p>
        </p:txBody>
      </p:sp>
      <p:pic>
        <p:nvPicPr>
          <p:cNvPr id="3075" name="Picture 3" descr="C:\Users\жж\Desktop\Operacion\Bill-Gates-2-1132x670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5276925"/>
            <a:ext cx="2672182" cy="1581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Windows</a:t>
            </a:r>
            <a:r>
              <a:rPr lang="hy-AM" dirty="0" smtClean="0"/>
              <a:t>-ի միջուկը</a:t>
            </a:r>
            <a:br>
              <a:rPr lang="hy-AM" dirty="0" smtClean="0"/>
            </a:br>
            <a:r>
              <a:rPr lang="en-US" dirty="0" smtClean="0"/>
              <a:t>(kernel)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324544" y="1628800"/>
            <a:ext cx="4536504" cy="5229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    Windows 9x </a:t>
            </a:r>
            <a:r>
              <a:rPr lang="hy-AM" dirty="0" smtClean="0"/>
              <a:t>միջուկը 32-բիթանոց միջուկ է ՝ վիրտուալ հիշողությամբ: </a:t>
            </a:r>
            <a:r>
              <a:rPr lang="en-US" dirty="0" smtClean="0"/>
              <a:t>driver-</a:t>
            </a:r>
            <a:r>
              <a:rPr lang="hy-AM" dirty="0" smtClean="0"/>
              <a:t>ները տրամադրվում են .</a:t>
            </a:r>
            <a:r>
              <a:rPr lang="en-US" dirty="0" smtClean="0"/>
              <a:t>VXD </a:t>
            </a:r>
            <a:r>
              <a:rPr lang="hy-AM" dirty="0" smtClean="0"/>
              <a:t>ֆայլերի միջոցով կամ, սկսած </a:t>
            </a:r>
            <a:r>
              <a:rPr lang="en-US" dirty="0" smtClean="0"/>
              <a:t>Windows 98-</a:t>
            </a:r>
            <a:r>
              <a:rPr lang="hy-AM" dirty="0" smtClean="0"/>
              <a:t>ից, կարող են օգտագործվել ավելի նոր </a:t>
            </a:r>
            <a:r>
              <a:rPr lang="en-US" dirty="0" smtClean="0"/>
              <a:t>WDM driver-</a:t>
            </a:r>
            <a:r>
              <a:rPr lang="hy-AM" dirty="0" smtClean="0"/>
              <a:t>ներ: Այնուամենայնիվ, </a:t>
            </a:r>
            <a:r>
              <a:rPr lang="en-US" dirty="0" smtClean="0"/>
              <a:t>MS-DOS </a:t>
            </a:r>
            <a:r>
              <a:rPr lang="hy-AM" dirty="0" smtClean="0"/>
              <a:t>միջուկը մնում է հիշողության մեջ: </a:t>
            </a:r>
            <a:r>
              <a:rPr lang="en-US" dirty="0" smtClean="0"/>
              <a:t>Windows- </a:t>
            </a:r>
            <a:r>
              <a:rPr lang="hy-AM" dirty="0" smtClean="0"/>
              <a:t>ը կօգտագործի հին </a:t>
            </a:r>
            <a:r>
              <a:rPr lang="en-US" dirty="0" smtClean="0"/>
              <a:t>MS-DOS 16-</a:t>
            </a:r>
            <a:r>
              <a:rPr lang="hy-AM" dirty="0" smtClean="0"/>
              <a:t>բիթանոց </a:t>
            </a:r>
            <a:r>
              <a:rPr lang="en-US" dirty="0" smtClean="0"/>
              <a:t>driver-</a:t>
            </a:r>
            <a:r>
              <a:rPr lang="hy-AM" dirty="0" smtClean="0"/>
              <a:t>ները, եթե դրանք տեղադրված են, բացառությամբ </a:t>
            </a:r>
            <a:r>
              <a:rPr lang="en-US" dirty="0" smtClean="0"/>
              <a:t>Windows Me- </a:t>
            </a:r>
            <a:r>
              <a:rPr lang="hy-AM" dirty="0" smtClean="0"/>
              <a:t>ի: </a:t>
            </a:r>
            <a:r>
              <a:rPr lang="en-US" dirty="0" smtClean="0"/>
              <a:t>Windows Me- </a:t>
            </a:r>
            <a:r>
              <a:rPr lang="hy-AM" dirty="0" smtClean="0"/>
              <a:t>ում </a:t>
            </a:r>
            <a:r>
              <a:rPr lang="en-US" dirty="0" smtClean="0"/>
              <a:t>DOS- </a:t>
            </a:r>
            <a:r>
              <a:rPr lang="hy-AM" dirty="0" smtClean="0"/>
              <a:t>ը դեռ աշխատում է, բայց </a:t>
            </a:r>
            <a:r>
              <a:rPr lang="en-US" dirty="0" smtClean="0"/>
              <a:t>AUTOEXEC.BAT- </a:t>
            </a:r>
            <a:r>
              <a:rPr lang="hy-AM" dirty="0" smtClean="0"/>
              <a:t>ը վերլուծելիս </a:t>
            </a:r>
            <a:r>
              <a:rPr lang="en-US" dirty="0" smtClean="0"/>
              <a:t>Windows- </a:t>
            </a:r>
            <a:r>
              <a:rPr lang="hy-AM" dirty="0" smtClean="0"/>
              <a:t>ը անտեսելու է իր սարքերի </a:t>
            </a:r>
            <a:r>
              <a:rPr lang="en-US" dirty="0" smtClean="0"/>
              <a:t>driver-</a:t>
            </a:r>
            <a:r>
              <a:rPr lang="hy-AM" dirty="0" smtClean="0"/>
              <a:t>ներ բեռնելու ցանկացած փորձ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7172" name="Picture 4" descr="C:\Users\жж\Desktop\Operacion\images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8290" y="0"/>
            <a:ext cx="1245710" cy="1196752"/>
          </a:xfrm>
          <a:prstGeom prst="rect">
            <a:avLst/>
          </a:prstGeom>
          <a:noFill/>
        </p:spPr>
      </p:pic>
      <p:pic>
        <p:nvPicPr>
          <p:cNvPr id="7174" name="Picture 6" descr="C:\Users\жж\Desktop\Operacion\41qJOhBcKuL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-1107504"/>
            <a:ext cx="4464496" cy="85223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Windows</a:t>
            </a:r>
            <a:r>
              <a:rPr lang="hy-AM" sz="3500" dirty="0" smtClean="0"/>
              <a:t>-ի առավելություններն ու առանձնահատկությունները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hy-AM" dirty="0" smtClean="0"/>
              <a:t>Օգտագործման հեշտություն </a:t>
            </a:r>
            <a:r>
              <a:rPr lang="en-US" dirty="0" smtClean="0"/>
              <a:t>Windows- </a:t>
            </a:r>
            <a:r>
              <a:rPr lang="hy-AM" dirty="0" smtClean="0"/>
              <a:t>ի ավելի վաղ տարբերակներին ծանոթ օգտվողները, հավանաբար, կգտնեն նաև ավելի ժամանակակիցները, որոնց հետ աշխատելը հեշտ է:</a:t>
            </a:r>
          </a:p>
          <a:p>
            <a:r>
              <a:rPr lang="hy-AM" dirty="0" smtClean="0"/>
              <a:t>Առկա ծրագրակազմ:</a:t>
            </a:r>
          </a:p>
          <a:p>
            <a:r>
              <a:rPr lang="hy-AM" dirty="0" smtClean="0"/>
              <a:t>Հետընթաց համատեղելիություն:</a:t>
            </a:r>
          </a:p>
          <a:p>
            <a:r>
              <a:rPr lang="hy-AM" dirty="0" smtClean="0"/>
              <a:t>Նոր սարքավորումների աջակցություն: </a:t>
            </a:r>
          </a:p>
          <a:p>
            <a:r>
              <a:rPr lang="hy-AM" dirty="0" smtClean="0"/>
              <a:t>Միանալ և խաղալ</a:t>
            </a:r>
            <a:r>
              <a:rPr lang="en-US" dirty="0" smtClean="0"/>
              <a:t>:</a:t>
            </a:r>
          </a:p>
          <a:p>
            <a:r>
              <a:rPr lang="hy-AM" dirty="0" smtClean="0"/>
              <a:t>Խաղեր</a:t>
            </a:r>
            <a:r>
              <a:rPr lang="en-US" dirty="0" smtClean="0"/>
              <a:t>:</a:t>
            </a:r>
            <a:endParaRPr lang="hy-AM" dirty="0" smtClean="0"/>
          </a:p>
          <a:p>
            <a:r>
              <a:rPr lang="hy-AM" dirty="0" smtClean="0"/>
              <a:t>Համատեղելիություն </a:t>
            </a:r>
            <a:r>
              <a:rPr lang="en-US" dirty="0" smtClean="0"/>
              <a:t>MS- </a:t>
            </a:r>
            <a:r>
              <a:rPr lang="hy-AM" dirty="0" smtClean="0"/>
              <a:t>ով պայմանավորված կայքերի հետ: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 smtClean="0"/>
              <a:t>Օգտագործման հեշտություն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dirty="0" smtClean="0"/>
              <a:t>Microsoft Windows- </a:t>
            </a:r>
            <a:r>
              <a:rPr lang="hy-AM" dirty="0" smtClean="0"/>
              <a:t>ի բոլոր տարբերակներում կա ընդհանուր մի բան, ինչը օգտվողներին հեշտացնում է մի տարբերակից մյուսը տեղափոխվելը: </a:t>
            </a:r>
            <a:r>
              <a:rPr lang="en-US" dirty="0" smtClean="0"/>
              <a:t>Windows 7-</a:t>
            </a:r>
            <a:r>
              <a:rPr lang="hy-AM" dirty="0" smtClean="0"/>
              <a:t>ի օգտագործողները դժվարությամբ են տեղափոխվում </a:t>
            </a:r>
            <a:r>
              <a:rPr lang="en-US" dirty="0" smtClean="0"/>
              <a:t>Windows 10-</a:t>
            </a:r>
            <a:r>
              <a:rPr lang="hy-AM" dirty="0" smtClean="0"/>
              <a:t>ը, քանի որ </a:t>
            </a:r>
            <a:r>
              <a:rPr lang="en-US" dirty="0" smtClean="0"/>
              <a:t>Windows 10-</a:t>
            </a:r>
            <a:r>
              <a:rPr lang="hy-AM" dirty="0" smtClean="0"/>
              <a:t>ի առանձնահատկությունների մեծ մասը նույնն են, ինչ </a:t>
            </a:r>
            <a:r>
              <a:rPr lang="en-US" dirty="0" smtClean="0"/>
              <a:t>Windows 7-</a:t>
            </a:r>
            <a:r>
              <a:rPr lang="hy-AM" dirty="0" smtClean="0"/>
              <a:t>ը: Պատուհանների օգտագործողի ինտերֆեյսը նույնպես շատ հեշտ է օգտագործել, քան </a:t>
            </a:r>
            <a:r>
              <a:rPr lang="en-US" dirty="0" smtClean="0"/>
              <a:t>UNIX- </a:t>
            </a:r>
            <a:r>
              <a:rPr lang="hy-AM" dirty="0" smtClean="0"/>
              <a:t>ը և </a:t>
            </a:r>
            <a:r>
              <a:rPr lang="en-US" dirty="0" smtClean="0"/>
              <a:t>MAC- </a:t>
            </a:r>
            <a:r>
              <a:rPr lang="hy-AM" dirty="0" smtClean="0"/>
              <a:t>ը: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0"/>
            <a:ext cx="7822285" cy="1460955"/>
          </a:xfrm>
        </p:spPr>
        <p:txBody>
          <a:bodyPr/>
          <a:lstStyle/>
          <a:p>
            <a:r>
              <a:rPr lang="hy-AM" dirty="0" smtClean="0"/>
              <a:t>Օպերացիոն Համակարգեր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3429000"/>
            <a:ext cx="6400800" cy="2495128"/>
          </a:xfrm>
        </p:spPr>
        <p:txBody>
          <a:bodyPr>
            <a:noAutofit/>
          </a:bodyPr>
          <a:lstStyle/>
          <a:p>
            <a:r>
              <a:rPr lang="hy-AM" sz="1900" b="1" dirty="0" smtClean="0">
                <a:solidFill>
                  <a:schemeClr val="tx1"/>
                </a:solidFill>
              </a:rPr>
              <a:t>Օպերացիոն</a:t>
            </a:r>
            <a:r>
              <a:rPr lang="hy-AM" sz="1900" dirty="0" smtClean="0">
                <a:solidFill>
                  <a:schemeClr val="tx1"/>
                </a:solidFill>
              </a:rPr>
              <a:t>  (գործավար) համակարգ  է կոչվում   այն </a:t>
            </a:r>
            <a:r>
              <a:rPr lang="hy-AM" sz="1900" dirty="0">
                <a:solidFill>
                  <a:schemeClr val="tx1"/>
                </a:solidFill>
              </a:rPr>
              <a:t> </a:t>
            </a:r>
            <a:r>
              <a:rPr lang="hy-AM" sz="1900" dirty="0" smtClean="0">
                <a:solidFill>
                  <a:schemeClr val="tx1"/>
                </a:solidFill>
              </a:rPr>
              <a:t>ծրագրերի </a:t>
            </a:r>
            <a:r>
              <a:rPr lang="hy-AM" sz="1900" dirty="0">
                <a:solidFill>
                  <a:schemeClr val="tx1"/>
                </a:solidFill>
              </a:rPr>
              <a:t> </a:t>
            </a:r>
            <a:r>
              <a:rPr lang="hy-AM" sz="1900" dirty="0" smtClean="0">
                <a:solidFill>
                  <a:schemeClr val="tx1"/>
                </a:solidFill>
              </a:rPr>
              <a:t>խումբը, </a:t>
            </a:r>
            <a:r>
              <a:rPr lang="hy-AM" sz="1900" dirty="0">
                <a:solidFill>
                  <a:schemeClr val="tx1"/>
                </a:solidFill>
              </a:rPr>
              <a:t>որը կառավարում է համակարգչային </a:t>
            </a:r>
            <a:r>
              <a:rPr lang="hy-AM" sz="1900" dirty="0" smtClean="0">
                <a:solidFill>
                  <a:schemeClr val="tx1"/>
                </a:solidFill>
              </a:rPr>
              <a:t>սարքախմբի</a:t>
            </a:r>
            <a:r>
              <a:rPr lang="hy-AM" sz="1900" dirty="0">
                <a:solidFill>
                  <a:schemeClr val="tx1"/>
                </a:solidFill>
              </a:rPr>
              <a:t> ռեսուրսները և ընդհանուր ծառայություններ է մատակարարում կիրառական ծրագրերին։ Համակարգչում ՕՀ-ը համակարգչային տեխնիկային ծրագրեր ապահովող ամենակարևոր մասն է։ Օգտվողը առանց ՕՀ-ի չի կարող օգտվել և ավելացնել ծրագրեր համակարգչում՝ բացառությամբ այն դեպքերի, երբ ծրագիրը ինքնաբեռնվող է։</a:t>
            </a:r>
            <a:endParaRPr lang="ru-RU" sz="1900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268760"/>
            <a:ext cx="1268632" cy="1502272"/>
          </a:xfrm>
          <a:prstGeom prst="rect">
            <a:avLst/>
          </a:prstGeom>
          <a:noFill/>
        </p:spPr>
      </p:pic>
      <p:pic>
        <p:nvPicPr>
          <p:cNvPr id="1028" name="Picture 4" descr="C:\Users\жж\Desktop\Operacion\O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196752"/>
            <a:ext cx="1368152" cy="1368152"/>
          </a:xfrm>
          <a:prstGeom prst="rect">
            <a:avLst/>
          </a:prstGeom>
          <a:noFill/>
        </p:spPr>
      </p:pic>
      <p:pic>
        <p:nvPicPr>
          <p:cNvPr id="1029" name="Picture 5" descr="C:\Users\жж\Desktop\Operacion\window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1196752"/>
            <a:ext cx="2738082" cy="1800200"/>
          </a:xfrm>
          <a:prstGeom prst="rect">
            <a:avLst/>
          </a:prstGeom>
          <a:noFill/>
        </p:spPr>
      </p:pic>
      <p:pic>
        <p:nvPicPr>
          <p:cNvPr id="1031" name="Picture 7" descr="C:\Users\жж\Desktop\Operacion\android 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088" y="1196752"/>
            <a:ext cx="2883719" cy="144016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59632" y="270892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843808" y="2420888"/>
            <a:ext cx="75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 IOC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27984" y="2708920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Windows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372200" y="2708920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dirty="0" smtClean="0"/>
              <a:t>Նոր սարքավորումների աջակցություն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3568" y="2492896"/>
            <a:ext cx="8229600" cy="2692896"/>
          </a:xfrm>
        </p:spPr>
        <p:txBody>
          <a:bodyPr/>
          <a:lstStyle/>
          <a:p>
            <a:pPr algn="ctr">
              <a:buNone/>
            </a:pPr>
            <a:r>
              <a:rPr lang="hy-AM" dirty="0" smtClean="0"/>
              <a:t>Քանի որ </a:t>
            </a:r>
            <a:r>
              <a:rPr lang="en-US" dirty="0" smtClean="0"/>
              <a:t>Windows OS- </a:t>
            </a:r>
            <a:r>
              <a:rPr lang="hy-AM" dirty="0" smtClean="0"/>
              <a:t>ն օգտագործվում է օգտագործողների 95% -ի կողմից, ուստի ապարատային վաճառողներից շատերը </a:t>
            </a:r>
            <a:r>
              <a:rPr lang="en-US" dirty="0" smtClean="0"/>
              <a:t>driver</a:t>
            </a:r>
            <a:r>
              <a:rPr lang="hy-AM" dirty="0" smtClean="0"/>
              <a:t>-ներ են պատրաստում պատուհանների համար:</a:t>
            </a:r>
            <a:endParaRPr lang="ru-RU" dirty="0"/>
          </a:p>
        </p:txBody>
      </p:sp>
      <p:pic>
        <p:nvPicPr>
          <p:cNvPr id="4098" name="Picture 2" descr="C:\Users\жж\Desktop\Operacion\unnamed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7079" y="4781079"/>
            <a:ext cx="2076921" cy="2076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 smtClean="0"/>
              <a:t>Միանալ և խաղալ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</a:t>
            </a:r>
            <a:r>
              <a:rPr lang="hy-AM" dirty="0" smtClean="0"/>
              <a:t>Ապարատային համակարգի մեծ մասը հնարավոր է ավտոմատ կերպով հայտնաբերել </a:t>
            </a:r>
            <a:r>
              <a:rPr lang="en-US" dirty="0" smtClean="0"/>
              <a:t>plug and play </a:t>
            </a:r>
            <a:r>
              <a:rPr lang="hy-AM" dirty="0" smtClean="0"/>
              <a:t>հատկության միջոցով: Ձեզ անհրաժեշտ չէ ձեռքով տեղադրել ապարատային համակարգը, բայց այն պատրաստ է օգտագործել, երբ կցված է, օրինակ. վեբ տեսախցիկ, ստեղնաշար, մկնիկ, շարժական սարք և այլն: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688" y="0"/>
            <a:ext cx="5400600" cy="1052736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Linux-</a:t>
            </a:r>
            <a:r>
              <a:rPr lang="hy-AM" sz="3000" dirty="0" smtClean="0"/>
              <a:t>ի տեղակայում</a:t>
            </a:r>
            <a:endParaRPr lang="ru-RU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3923928" y="692696"/>
            <a:ext cx="116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4000" dirty="0" smtClean="0"/>
              <a:t>1</a:t>
            </a:r>
            <a:r>
              <a:rPr lang="en-US" sz="4000" dirty="0" smtClean="0"/>
              <a:t>/</a:t>
            </a:r>
            <a:r>
              <a:rPr lang="hy-AM" sz="4000" dirty="0" smtClean="0"/>
              <a:t>12</a:t>
            </a:r>
            <a:endParaRPr lang="ru-RU" sz="4000" dirty="0"/>
          </a:p>
        </p:txBody>
      </p:sp>
      <p:grpSp>
        <p:nvGrpSpPr>
          <p:cNvPr id="9" name="Группа 8"/>
          <p:cNvGrpSpPr/>
          <p:nvPr/>
        </p:nvGrpSpPr>
        <p:grpSpPr>
          <a:xfrm>
            <a:off x="4427984" y="2636912"/>
            <a:ext cx="1080120" cy="792088"/>
            <a:chOff x="2411760" y="2492896"/>
            <a:chExt cx="1154129" cy="864096"/>
          </a:xfrm>
        </p:grpSpPr>
        <p:pic>
          <p:nvPicPr>
            <p:cNvPr id="8194" name="Picture 2" descr="C:\Users\жж\Desktop\Operacion\6018.64.03_a-removebg-preview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2411760" y="2492896"/>
              <a:ext cx="1154129" cy="864096"/>
            </a:xfrm>
            <a:prstGeom prst="rect">
              <a:avLst/>
            </a:prstGeom>
            <a:noFill/>
          </p:spPr>
        </p:pic>
        <p:pic>
          <p:nvPicPr>
            <p:cNvPr id="8195" name="Picture 3" descr="C:\Users\жж\Desktop\Operacion\1200px-Tux.sv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987824" y="2852936"/>
              <a:ext cx="243235" cy="288031"/>
            </a:xfrm>
            <a:prstGeom prst="rect">
              <a:avLst/>
            </a:prstGeom>
            <a:noFill/>
          </p:spPr>
        </p:pic>
      </p:grpSp>
      <p:sp>
        <p:nvSpPr>
          <p:cNvPr id="10" name="TextBox 9"/>
          <p:cNvSpPr txBox="1"/>
          <p:nvPr/>
        </p:nvSpPr>
        <p:spPr>
          <a:xfrm>
            <a:off x="323528" y="1772816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Linux</a:t>
            </a:r>
            <a:r>
              <a:rPr lang="hy-AM" sz="2600" dirty="0" smtClean="0"/>
              <a:t>-ը տեղակայելու համար անհրաժեշտ առաջին հերթին պատրաստել բեռնված ֆլեշ կրիչ</a:t>
            </a:r>
            <a:r>
              <a:rPr lang="en-US" sz="2600" dirty="0" smtClean="0"/>
              <a:t>:</a:t>
            </a:r>
            <a:endParaRPr lang="hy-AM" sz="2600" dirty="0" smtClean="0"/>
          </a:p>
          <a:p>
            <a:pPr algn="ctr"/>
            <a:endParaRPr lang="hy-AM" sz="2600" dirty="0" smtClean="0"/>
          </a:p>
          <a:p>
            <a:pPr algn="ctr"/>
            <a:r>
              <a:rPr lang="hy-AM" sz="2600" dirty="0" smtClean="0"/>
              <a:t>Դրա համար  նախ պետք է ներբեռնել </a:t>
            </a:r>
            <a:r>
              <a:rPr lang="en-US" sz="2600" dirty="0" smtClean="0"/>
              <a:t>Linux-</a:t>
            </a:r>
            <a:r>
              <a:rPr lang="hy-AM" sz="2600" dirty="0" smtClean="0"/>
              <a:t>ի</a:t>
            </a:r>
          </a:p>
          <a:p>
            <a:pPr algn="ctr"/>
            <a:r>
              <a:rPr lang="hy-AM" sz="2600" dirty="0" smtClean="0"/>
              <a:t>Ցանկացած տարբերակ համացանցից</a:t>
            </a:r>
            <a:r>
              <a:rPr lang="en-US" sz="2600" dirty="0" smtClean="0"/>
              <a:t>:</a:t>
            </a:r>
          </a:p>
          <a:p>
            <a:pPr algn="ctr"/>
            <a:r>
              <a:rPr lang="hy-AM" sz="2600" dirty="0" smtClean="0"/>
              <a:t>Վերջին տարբերակ </a:t>
            </a:r>
            <a:r>
              <a:rPr lang="en-US" sz="2600" dirty="0" err="1" smtClean="0"/>
              <a:t>ubuntu</a:t>
            </a:r>
            <a:r>
              <a:rPr lang="en-US" sz="2600" dirty="0" smtClean="0"/>
              <a:t>(20.04):</a:t>
            </a:r>
          </a:p>
          <a:p>
            <a:pPr algn="ctr"/>
            <a:r>
              <a:rPr lang="hy-AM" sz="2600" dirty="0" smtClean="0"/>
              <a:t>Այդուհանդերձ ընտրումենք բիթի տեսակը</a:t>
            </a:r>
          </a:p>
          <a:p>
            <a:pPr algn="ctr"/>
            <a:r>
              <a:rPr lang="en-US" sz="2600" dirty="0" smtClean="0"/>
              <a:t>x64 </a:t>
            </a:r>
            <a:r>
              <a:rPr lang="hy-AM" sz="2600" dirty="0" smtClean="0"/>
              <a:t>թե </a:t>
            </a:r>
            <a:r>
              <a:rPr lang="en-US" sz="2600" dirty="0" smtClean="0"/>
              <a:t>x86:</a:t>
            </a:r>
            <a:r>
              <a:rPr lang="hy-AM" sz="2600" dirty="0" smtClean="0"/>
              <a:t>ԵՎ ներբեռնում ենք այն</a:t>
            </a:r>
            <a:r>
              <a:rPr lang="en-US" sz="2600" dirty="0" smtClean="0"/>
              <a:t>:</a:t>
            </a:r>
            <a:endParaRPr lang="hy-AM" sz="2600" dirty="0" smtClean="0"/>
          </a:p>
          <a:p>
            <a:endParaRPr lang="ru-RU" dirty="0"/>
          </a:p>
        </p:txBody>
      </p:sp>
      <p:pic>
        <p:nvPicPr>
          <p:cNvPr id="8196" name="Picture 4" descr="C:\Users\жж\Desktop\Operacion\as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3774" y="5417840"/>
            <a:ext cx="2420226" cy="1440160"/>
          </a:xfrm>
          <a:prstGeom prst="rect">
            <a:avLst/>
          </a:prstGeom>
          <a:noFill/>
        </p:spPr>
      </p:pic>
      <p:pic>
        <p:nvPicPr>
          <p:cNvPr id="8197" name="Picture 5" descr="C:\Users\жж\Desktop\Operacion\Logo-ubuntu_cof-orange-hex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8826" y="0"/>
            <a:ext cx="1235174" cy="1235175"/>
          </a:xfrm>
          <a:prstGeom prst="rect">
            <a:avLst/>
          </a:prstGeom>
          <a:noFill/>
        </p:spPr>
      </p:pic>
      <p:pic>
        <p:nvPicPr>
          <p:cNvPr id="8198" name="Picture 6" descr="C:\Users\жж\Desktop\Operacion\379345-bigthumbnai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540075" cy="11567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-17140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5486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dirty="0" smtClean="0"/>
              <a:t>2</a:t>
            </a:r>
            <a:r>
              <a:rPr lang="en-US" sz="3000" dirty="0" smtClean="0"/>
              <a:t>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-171400"/>
            <a:ext cx="302518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y-AM" dirty="0" smtClean="0"/>
          </a:p>
          <a:p>
            <a:r>
              <a:rPr lang="hy-AM" sz="2300" dirty="0" smtClean="0"/>
              <a:t>Ձայնագրիչ  ծրագրեր</a:t>
            </a:r>
            <a:endParaRPr lang="ru-RU" sz="2300" dirty="0"/>
          </a:p>
        </p:txBody>
      </p:sp>
      <p:pic>
        <p:nvPicPr>
          <p:cNvPr id="9218" name="Picture 2" descr="C:\Users\жж\Desktop\Operacion\1408428049_ultraiso_logo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548680"/>
            <a:ext cx="864096" cy="866470"/>
          </a:xfrm>
          <a:prstGeom prst="rect">
            <a:avLst/>
          </a:prstGeom>
          <a:noFill/>
        </p:spPr>
      </p:pic>
      <p:pic>
        <p:nvPicPr>
          <p:cNvPr id="9219" name="Picture 3" descr="C:\Users\жж\Desktop\Operacion\Rufus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48680"/>
            <a:ext cx="936104" cy="93610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004048" y="1484784"/>
            <a:ext cx="10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Ulrta</a:t>
            </a:r>
            <a:r>
              <a:rPr lang="en-US" dirty="0" smtClean="0"/>
              <a:t> ISO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660232" y="14847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Rufus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340768"/>
            <a:ext cx="2808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b="1" i="1" dirty="0" smtClean="0"/>
              <a:t>Ձայնագրիչ ֆլեշ պատրաստելու համար </a:t>
            </a:r>
            <a:r>
              <a:rPr lang="hy-AM" dirty="0" smtClean="0"/>
              <a:t>՝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204864"/>
            <a:ext cx="32038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hy-AM" dirty="0" smtClean="0"/>
              <a:t>Ներբեռնել </a:t>
            </a:r>
            <a:r>
              <a:rPr lang="en-US" dirty="0" err="1" smtClean="0"/>
              <a:t>UltraISO</a:t>
            </a:r>
            <a:r>
              <a:rPr lang="hy-AM" dirty="0" smtClean="0"/>
              <a:t> ծրագիրը</a:t>
            </a:r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Մտնել այն </a:t>
            </a:r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Վերևի մենույից</a:t>
            </a:r>
            <a:r>
              <a:rPr lang="en-US" dirty="0" smtClean="0"/>
              <a:t> </a:t>
            </a:r>
            <a:r>
              <a:rPr lang="hy-AM" dirty="0" smtClean="0"/>
              <a:t>ընտրել </a:t>
            </a:r>
            <a:r>
              <a:rPr lang="en-US" dirty="0" smtClean="0"/>
              <a:t>file </a:t>
            </a:r>
            <a:r>
              <a:rPr lang="hy-AM" dirty="0" smtClean="0"/>
              <a:t>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և գրտնել նախապես ներբեռնված </a:t>
            </a:r>
          </a:p>
          <a:p>
            <a:r>
              <a:rPr lang="hy-AM" dirty="0" smtClean="0"/>
              <a:t>Լինուքսը և սեղմել </a:t>
            </a:r>
            <a:r>
              <a:rPr lang="en-US" dirty="0" smtClean="0"/>
              <a:t>open:</a:t>
            </a:r>
            <a:endParaRPr lang="hy-AM" dirty="0" smtClean="0"/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Վերևի մենյուից ընտրել </a:t>
            </a:r>
            <a:r>
              <a:rPr lang="en-US" dirty="0" err="1" smtClean="0"/>
              <a:t>Botsable</a:t>
            </a:r>
            <a:r>
              <a:rPr lang="en-US" dirty="0" smtClean="0"/>
              <a:t> ,</a:t>
            </a:r>
            <a:r>
              <a:rPr lang="hy-AM" dirty="0" smtClean="0"/>
              <a:t>և բացված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Ենթամենյուից ընտրել </a:t>
            </a:r>
            <a:endParaRPr lang="en-US" dirty="0" smtClean="0"/>
          </a:p>
          <a:p>
            <a:r>
              <a:rPr lang="en-US" dirty="0" smtClean="0"/>
              <a:t> Write disk image:</a:t>
            </a:r>
            <a:r>
              <a:rPr lang="hy-AM" dirty="0" smtClean="0"/>
              <a:t>Այնուհետեվ</a:t>
            </a:r>
          </a:p>
          <a:p>
            <a:r>
              <a:rPr lang="hy-AM" dirty="0" smtClean="0"/>
              <a:t>Բացված պատուհանից</a:t>
            </a:r>
          </a:p>
          <a:p>
            <a:pPr>
              <a:buFont typeface="Arial" pitchFamily="34" charset="0"/>
              <a:buChar char="•"/>
            </a:pPr>
            <a:r>
              <a:rPr lang="hy-AM" dirty="0" smtClean="0"/>
              <a:t>Սեղմել </a:t>
            </a:r>
            <a:r>
              <a:rPr lang="en-US" dirty="0" smtClean="0"/>
              <a:t>Write :</a:t>
            </a:r>
            <a:endParaRPr lang="ru-RU" dirty="0"/>
          </a:p>
        </p:txBody>
      </p:sp>
      <p:pic>
        <p:nvPicPr>
          <p:cNvPr id="9220" name="Picture 4" descr="C:\Users\жж\Desktop\Operacion\Screenshot_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1988840"/>
            <a:ext cx="4680520" cy="3384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-17140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5486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dirty="0" smtClean="0"/>
              <a:t>3</a:t>
            </a:r>
            <a:r>
              <a:rPr lang="en-US" sz="3000" dirty="0" smtClean="0"/>
              <a:t>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260648"/>
            <a:ext cx="20162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100" b="1" i="1" dirty="0" smtClean="0"/>
              <a:t>Բեռնել  ֆլեշը</a:t>
            </a:r>
            <a:endParaRPr lang="ru-RU" sz="21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2132856"/>
            <a:ext cx="295232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500" i="1" dirty="0" smtClean="0"/>
              <a:t> Բեռնելու համար</a:t>
            </a:r>
          </a:p>
          <a:p>
            <a:r>
              <a:rPr lang="hy-AM" sz="2500" i="1" dirty="0" smtClean="0"/>
              <a:t> Վերագործարկել համակարգիչը  </a:t>
            </a:r>
          </a:p>
          <a:p>
            <a:r>
              <a:rPr lang="hy-AM" sz="2500" i="1" dirty="0" smtClean="0"/>
              <a:t>սեղմել  </a:t>
            </a:r>
            <a:r>
              <a:rPr lang="en-US" sz="2500" i="1" dirty="0" smtClean="0"/>
              <a:t>F8 </a:t>
            </a:r>
            <a:r>
              <a:rPr lang="hy-AM" sz="2500" i="1" dirty="0" smtClean="0"/>
              <a:t>կամ</a:t>
            </a:r>
            <a:r>
              <a:rPr lang="en-US" sz="2500" i="1" dirty="0" smtClean="0"/>
              <a:t> </a:t>
            </a:r>
          </a:p>
          <a:p>
            <a:r>
              <a:rPr lang="en-US" sz="2500" i="1" dirty="0" smtClean="0"/>
              <a:t>F11:</a:t>
            </a:r>
          </a:p>
          <a:p>
            <a:r>
              <a:rPr lang="hy-AM" sz="2500" i="1" dirty="0" smtClean="0"/>
              <a:t>Բացված պատուանից</a:t>
            </a:r>
          </a:p>
          <a:p>
            <a:r>
              <a:rPr lang="hy-AM" sz="2500" i="1" dirty="0" smtClean="0"/>
              <a:t>Ընտրել ձեր ֆլեշը</a:t>
            </a:r>
            <a:r>
              <a:rPr lang="en-US" sz="2500" i="1" dirty="0" smtClean="0"/>
              <a:t>:</a:t>
            </a:r>
            <a:r>
              <a:rPr lang="hy-AM" sz="2500" i="1" dirty="0" smtClean="0"/>
              <a:t> </a:t>
            </a:r>
          </a:p>
          <a:p>
            <a:endParaRPr lang="en-US" sz="2500" i="1" dirty="0" smtClean="0"/>
          </a:p>
          <a:p>
            <a:r>
              <a:rPr lang="hy-AM" i="1" dirty="0" smtClean="0"/>
              <a:t> </a:t>
            </a:r>
            <a:endParaRPr lang="en-US" i="1" dirty="0" smtClean="0"/>
          </a:p>
          <a:p>
            <a:r>
              <a:rPr lang="hy-AM" i="1" dirty="0" smtClean="0"/>
              <a:t>՝</a:t>
            </a:r>
            <a:endParaRPr lang="ru-RU" i="1" dirty="0"/>
          </a:p>
        </p:txBody>
      </p:sp>
      <p:pic>
        <p:nvPicPr>
          <p:cNvPr id="3074" name="Picture 2" descr="C:\Users\жж\Desktop\Operacion\Screenshot_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0" y="2276475"/>
            <a:ext cx="4476750" cy="4581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-17140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5486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4/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444208" y="18864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i="1" dirty="0" err="1" smtClean="0"/>
              <a:t>Grup</a:t>
            </a:r>
            <a:endParaRPr lang="ru-RU" sz="3000" b="1" i="1" dirty="0"/>
          </a:p>
        </p:txBody>
      </p:sp>
      <p:pic>
        <p:nvPicPr>
          <p:cNvPr id="10242" name="Picture 2" descr="C:\Users\жж\Desktop\Operacion\Screenshot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980728"/>
            <a:ext cx="5292080" cy="453650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83568" y="1772816"/>
            <a:ext cx="35283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000" dirty="0" smtClean="0"/>
              <a:t>Բացված  պատուհանից ընտրել </a:t>
            </a:r>
            <a:r>
              <a:rPr lang="en-US" sz="3000" dirty="0" smtClean="0"/>
              <a:t>install </a:t>
            </a:r>
            <a:r>
              <a:rPr lang="en-US" sz="3000" dirty="0" err="1" smtClean="0"/>
              <a:t>Ubuntu</a:t>
            </a:r>
            <a:r>
              <a:rPr lang="en-US" sz="3000" dirty="0" smtClean="0"/>
              <a:t> –</a:t>
            </a:r>
            <a:r>
              <a:rPr lang="hy-AM" sz="3000" dirty="0" smtClean="0"/>
              <a:t>ն</a:t>
            </a:r>
            <a:r>
              <a:rPr lang="en-US" sz="3000" dirty="0" smtClean="0"/>
              <a:t>:</a:t>
            </a:r>
          </a:p>
          <a:p>
            <a:r>
              <a:rPr lang="hy-AM" sz="3000" dirty="0" smtClean="0"/>
              <a:t>Այդուհանդերձ</a:t>
            </a:r>
          </a:p>
          <a:p>
            <a:r>
              <a:rPr lang="hy-AM" sz="3000" dirty="0" smtClean="0"/>
              <a:t>Բացվում է բուն </a:t>
            </a:r>
          </a:p>
          <a:p>
            <a:r>
              <a:rPr lang="hy-AM" sz="3000" dirty="0" smtClean="0"/>
              <a:t>բեռնման պատուհանը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-17140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5486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5/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543600" y="188640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000" b="1" i="1" dirty="0" smtClean="0"/>
              <a:t>Բուն  բեռնում</a:t>
            </a:r>
            <a:endParaRPr lang="ru-RU" sz="2000" b="1" i="1" dirty="0"/>
          </a:p>
        </p:txBody>
      </p:sp>
      <p:pic>
        <p:nvPicPr>
          <p:cNvPr id="11266" name="Picture 2" descr="C:\Users\жж\Desktop\Operacion\Screenshot_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5285662" cy="368064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619911" y="1578497"/>
            <a:ext cx="303640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000" dirty="0" smtClean="0"/>
              <a:t>Բացված պատուհանից </a:t>
            </a:r>
          </a:p>
          <a:p>
            <a:r>
              <a:rPr lang="hy-AM" sz="3000" dirty="0" smtClean="0"/>
              <a:t>Ընտրել լեզուն և աջ կողմից</a:t>
            </a:r>
          </a:p>
          <a:p>
            <a:r>
              <a:rPr lang="hy-AM" sz="3000" dirty="0" smtClean="0"/>
              <a:t>Ընտրել </a:t>
            </a:r>
            <a:r>
              <a:rPr lang="ru-RU" sz="3000" dirty="0" smtClean="0"/>
              <a:t>Установит </a:t>
            </a:r>
            <a:r>
              <a:rPr lang="en-US" sz="3000" dirty="0" err="1" smtClean="0"/>
              <a:t>Ubuntu</a:t>
            </a:r>
            <a:r>
              <a:rPr lang="en-US" sz="3000" dirty="0" smtClean="0"/>
              <a:t>:</a:t>
            </a:r>
            <a:endParaRPr lang="ru-RU" sz="3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6/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588224" y="188640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ru-RU" b="1" i="1" dirty="0" smtClean="0"/>
          </a:p>
          <a:p>
            <a:endParaRPr lang="ru-RU" dirty="0"/>
          </a:p>
        </p:txBody>
      </p:sp>
      <p:pic>
        <p:nvPicPr>
          <p:cNvPr id="12290" name="Picture 2" descr="C:\Users\жж\Desktop\Operacion\Screenshot_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2816"/>
            <a:ext cx="4913287" cy="439248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522496" y="1412776"/>
            <a:ext cx="36215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300" dirty="0" smtClean="0"/>
              <a:t>Հաջորդ  քայլին բացված </a:t>
            </a:r>
          </a:p>
          <a:p>
            <a:r>
              <a:rPr lang="hy-AM" sz="2300" dirty="0" smtClean="0"/>
              <a:t>պատուհանում ընտրում ենք</a:t>
            </a:r>
          </a:p>
          <a:p>
            <a:r>
              <a:rPr lang="hy-AM" sz="2300" dirty="0" smtClean="0"/>
              <a:t>Ստեղնաշարի լեզուն</a:t>
            </a:r>
          </a:p>
          <a:p>
            <a:r>
              <a:rPr lang="hy-AM" sz="2300" dirty="0" smtClean="0"/>
              <a:t>Ձախ կողմում ընրում ենք լեզուն,</a:t>
            </a:r>
          </a:p>
          <a:p>
            <a:r>
              <a:rPr lang="hy-AM" sz="2300" dirty="0" smtClean="0"/>
              <a:t>Իսկ աջ կողմում ընտրում ենք </a:t>
            </a:r>
          </a:p>
          <a:p>
            <a:r>
              <a:rPr lang="hy-AM" sz="2300" dirty="0" smtClean="0"/>
              <a:t>լեզվի բառբառը</a:t>
            </a:r>
            <a:endParaRPr lang="en-US" sz="2300" dirty="0" smtClean="0"/>
          </a:p>
          <a:p>
            <a:r>
              <a:rPr lang="hy-AM" sz="2300" dirty="0" smtClean="0"/>
              <a:t>և անցնում ենք առաջ</a:t>
            </a:r>
            <a:r>
              <a:rPr lang="en-US" sz="2300" dirty="0" smtClean="0"/>
              <a:t>:</a:t>
            </a:r>
            <a:endParaRPr lang="hy-AM" sz="23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жж\Desktop\Operacion\Screenshot_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5796136" cy="3721497"/>
          </a:xfrm>
          <a:prstGeom prst="rect">
            <a:avLst/>
          </a:prstGeom>
          <a:noFill/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7/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188640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ru-RU" b="1" i="1" dirty="0" smtClean="0"/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868144" y="1340768"/>
            <a:ext cx="30963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Հաջորդը ընտրում ենք տեղադրման տեսակը</a:t>
            </a:r>
            <a:r>
              <a:rPr lang="en-US" dirty="0" smtClean="0"/>
              <a:t>:</a:t>
            </a:r>
          </a:p>
          <a:p>
            <a:r>
              <a:rPr lang="hy-AM" dirty="0" smtClean="0"/>
              <a:t>Կարող ենք ընտրել և սովորական տեղադրում</a:t>
            </a:r>
          </a:p>
          <a:p>
            <a:r>
              <a:rPr lang="hy-AM" dirty="0" smtClean="0"/>
              <a:t>և մինիմալ այսինք մենք կարողենք մեզ սահմանափակել ծրագրաշարեից</a:t>
            </a:r>
            <a:r>
              <a:rPr lang="en-US" dirty="0" smtClean="0"/>
              <a:t>: </a:t>
            </a:r>
          </a:p>
          <a:p>
            <a:r>
              <a:rPr lang="hy-AM" dirty="0" smtClean="0"/>
              <a:t>և կզրկվեք խաղերից և </a:t>
            </a:r>
          </a:p>
          <a:p>
            <a:r>
              <a:rPr lang="hy-AM" dirty="0" smtClean="0"/>
              <a:t>վիդեոփլայերից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dirty="0" smtClean="0"/>
              <a:t>8</a:t>
            </a:r>
            <a:r>
              <a:rPr lang="en-US" sz="3000" dirty="0" smtClean="0"/>
              <a:t>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188640"/>
            <a:ext cx="163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ru-RU" b="1" i="1" dirty="0" smtClean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436096" y="1340768"/>
            <a:ext cx="32403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y-AM" dirty="0" smtClean="0"/>
              <a:t>Հիմա ամենակարևոր փուլն է: Երկրորդ պատուհանը «Տեղադրման տեսակը» պատասխանատու է սկավառակի ընտրության համար: Եթե ձեր համակարգչում առկա է </a:t>
            </a:r>
            <a:r>
              <a:rPr lang="en-US" dirty="0" smtClean="0"/>
              <a:t>Windows 7</a:t>
            </a:r>
            <a:r>
              <a:rPr lang="hy-AM" dirty="0" smtClean="0"/>
              <a:t> այն ավտոմատ կերպով կբացահայտվի, ինչը նշանակում է, որ կհայտնվի «Տեղադրեք </a:t>
            </a:r>
            <a:r>
              <a:rPr lang="en-US" dirty="0" err="1" smtClean="0"/>
              <a:t>Ubuntu</a:t>
            </a:r>
            <a:r>
              <a:rPr lang="en-US" dirty="0" smtClean="0"/>
              <a:t>-</a:t>
            </a:r>
            <a:r>
              <a:rPr lang="hy-AM" dirty="0" smtClean="0"/>
              <a:t>ն </a:t>
            </a:r>
            <a:r>
              <a:rPr lang="en-US" dirty="0" smtClean="0"/>
              <a:t>Windows 7-</a:t>
            </a:r>
            <a:r>
              <a:rPr lang="hy-AM" dirty="0" smtClean="0"/>
              <a:t>ի կողքին» տարբերակը:</a:t>
            </a:r>
          </a:p>
          <a:p>
            <a:r>
              <a:rPr lang="hy-AM" dirty="0" smtClean="0"/>
              <a:t>Եթե  ուզում եք մաքրեք դիսկը և տեղադրել այնտեղ ուբունտուն ընտրեք երկրորդը,իսկ եթե ուզում եք </a:t>
            </a:r>
          </a:p>
          <a:p>
            <a:r>
              <a:rPr lang="hy-AM" dirty="0" smtClean="0"/>
              <a:t>Կիսել դիսկը ձեր ուզածով ընտրեք </a:t>
            </a:r>
            <a:r>
              <a:rPr lang="ru-RU" dirty="0" smtClean="0"/>
              <a:t>Другой вариант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14338" name="Picture 2" descr="C:\Users\жж\Desktop\Operacion\Screenshot_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833"/>
            <a:ext cx="4752528" cy="4941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0"/>
            <a:ext cx="6696744" cy="1143000"/>
          </a:xfrm>
        </p:spPr>
        <p:txBody>
          <a:bodyPr>
            <a:normAutofit/>
          </a:bodyPr>
          <a:lstStyle/>
          <a:p>
            <a:r>
              <a:rPr lang="hy-AM" b="1" dirty="0" smtClean="0"/>
              <a:t>Ի՞նչ է ՕՀ-ը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756592" y="1340768"/>
            <a:ext cx="6696744" cy="432048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sz="2000" dirty="0" smtClean="0"/>
              <a:t>     </a:t>
            </a:r>
            <a:r>
              <a:rPr lang="hy-AM" sz="2000" dirty="0" smtClean="0"/>
              <a:t>Ապարատային գործառույթների համար, ինչպիսիք են մուտքը և ելքը և հիշողության բաշխումը, գործառնական համակարգը միջնորդ է գործում ծրագրերի և համակարգչային ապարատի միջև չնայած կիրառական կոդը սովորաբար կատարվում է ուղղակիորեն ապարատային համակարգի միջոցով և հաճախակի է համակարգային զանգեր կատարում դեպի ՕՀ</a:t>
            </a:r>
            <a:r>
              <a:rPr lang="en-US" sz="2000" dirty="0" smtClean="0"/>
              <a:t> </a:t>
            </a:r>
            <a:r>
              <a:rPr lang="hy-AM" sz="2000" dirty="0" smtClean="0"/>
              <a:t>գործառույթը կամ ընդհատվում է դրանով: Օպերացիոն համակարգերը հանդիպում են համակարգիչ պարունակող շատ սարքերում ՝ բջջային հեռախոսներից և տեսախաղերի կոնսոլներից մինչև վեբ սերվերներ և գերհամակարգիչներ:</a:t>
            </a:r>
            <a:endParaRPr lang="ru-RU" sz="2000" dirty="0"/>
          </a:p>
        </p:txBody>
      </p:sp>
      <p:pic>
        <p:nvPicPr>
          <p:cNvPr id="1027" name="Picture 3" descr="C:\Users\жж\Desktop\Operacion\Screenshot_4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1268760"/>
            <a:ext cx="3416870" cy="382872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9/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pic>
        <p:nvPicPr>
          <p:cNvPr id="15363" name="Picture 3" descr="C:\Users\жж\Desktop\Operacion\Screenshot_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79205"/>
            <a:ext cx="4921638" cy="317879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1520" y="1340768"/>
            <a:ext cx="3964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i="1" dirty="0" smtClean="0"/>
              <a:t>Եթե դու նշելեք </a:t>
            </a:r>
            <a:r>
              <a:rPr lang="ru-RU" i="1" dirty="0" smtClean="0"/>
              <a:t>Другой вариант</a:t>
            </a:r>
            <a:r>
              <a:rPr lang="hy-AM" i="1" dirty="0" smtClean="0"/>
              <a:t> </a:t>
            </a:r>
          </a:p>
          <a:p>
            <a:r>
              <a:rPr lang="hy-AM" i="1" dirty="0" smtClean="0"/>
              <a:t>և ուզում եք լինուքսը տեղադրեք այն</a:t>
            </a:r>
          </a:p>
          <a:p>
            <a:r>
              <a:rPr lang="hy-AM" i="1" dirty="0" smtClean="0"/>
              <a:t>Դիսկի վրա որը դատարկ չէ և </a:t>
            </a:r>
          </a:p>
          <a:p>
            <a:r>
              <a:rPr lang="hy-AM" i="1" dirty="0" smtClean="0"/>
              <a:t>Չէք ցանկանում ջնջել այդ դիսկւոմ </a:t>
            </a:r>
          </a:p>
          <a:p>
            <a:r>
              <a:rPr lang="hy-AM" i="1" dirty="0" smtClean="0"/>
              <a:t>Առկա ֆայլերը ուրեմն ՝</a:t>
            </a:r>
            <a:r>
              <a:rPr lang="en-US" i="1" dirty="0" smtClean="0"/>
              <a:t>`</a:t>
            </a:r>
            <a:endParaRPr lang="hy-AM" i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84168" y="1556792"/>
            <a:ext cx="3130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Այդ դեպքում պետք է</a:t>
            </a:r>
          </a:p>
          <a:p>
            <a:r>
              <a:rPr lang="hy-AM" dirty="0" smtClean="0"/>
              <a:t>Կիսել դիսկը այնպես ,որ</a:t>
            </a:r>
          </a:p>
          <a:p>
            <a:r>
              <a:rPr lang="hy-AM" dirty="0" smtClean="0"/>
              <a:t>Մեզ տրամադրի ազատ տեղ</a:t>
            </a:r>
          </a:p>
          <a:p>
            <a:r>
              <a:rPr lang="hy-AM" dirty="0" smtClean="0"/>
              <a:t>Դիսկի վրա և մենք այնտեղ</a:t>
            </a:r>
          </a:p>
          <a:p>
            <a:r>
              <a:rPr lang="hy-AM" dirty="0" smtClean="0"/>
              <a:t>Տեղադրենք լինուքսը</a:t>
            </a:r>
            <a:r>
              <a:rPr lang="en-US" dirty="0" smtClean="0"/>
              <a:t>:</a:t>
            </a:r>
            <a:endParaRPr lang="hy-AM" dirty="0" smtClean="0"/>
          </a:p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501008"/>
            <a:ext cx="302433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500" b="1" dirty="0" smtClean="0"/>
              <a:t>Այսպիսով  պետք է  նշել  տվյալ դիսկը</a:t>
            </a:r>
          </a:p>
          <a:p>
            <a:r>
              <a:rPr lang="hy-AM" sz="2500" b="1" dirty="0" smtClean="0"/>
              <a:t>և սեխմել  ներքևի ձախ հատվածում</a:t>
            </a:r>
          </a:p>
          <a:p>
            <a:r>
              <a:rPr lang="hy-AM" sz="2500" b="1" dirty="0" smtClean="0"/>
              <a:t>գտնվող ՝</a:t>
            </a:r>
          </a:p>
          <a:p>
            <a:r>
              <a:rPr lang="hy-AM" sz="2500" b="1" dirty="0" smtClean="0"/>
              <a:t>կոճակը որպեսզի </a:t>
            </a:r>
          </a:p>
          <a:p>
            <a:r>
              <a:rPr lang="hy-AM" sz="2500" b="1" dirty="0" smtClean="0"/>
              <a:t>կիսենք դիսկը</a:t>
            </a:r>
            <a:r>
              <a:rPr lang="en-US" sz="2500" b="1" dirty="0" smtClean="0"/>
              <a:t>:</a:t>
            </a:r>
            <a:endParaRPr lang="hy-AM" sz="2500" b="1" dirty="0" smtClean="0"/>
          </a:p>
        </p:txBody>
      </p:sp>
      <p:pic>
        <p:nvPicPr>
          <p:cNvPr id="15364" name="Picture 4" descr="C:\Users\жж\Desktop\Operacion\Screenshot_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5085184"/>
            <a:ext cx="1368152" cy="36004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355976" y="188640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Դիսկերի կիսում</a:t>
            </a:r>
            <a:endParaRPr lang="ru-RU" b="1" i="1" dirty="0" smtClean="0"/>
          </a:p>
          <a:p>
            <a:r>
              <a:rPr lang="hy-AM" dirty="0" smtClean="0"/>
              <a:t>         </a:t>
            </a:r>
            <a:r>
              <a:rPr lang="en-US" dirty="0" smtClean="0"/>
              <a:t>1/5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9/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188640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Դիսկերի կիսում</a:t>
            </a:r>
            <a:endParaRPr lang="ru-RU" b="1" i="1" dirty="0" smtClean="0"/>
          </a:p>
          <a:p>
            <a:r>
              <a:rPr lang="hy-AM" dirty="0" smtClean="0"/>
              <a:t>         </a:t>
            </a:r>
            <a:r>
              <a:rPr lang="en-US" dirty="0" smtClean="0"/>
              <a:t>2/5</a:t>
            </a:r>
          </a:p>
          <a:p>
            <a:endParaRPr lang="ru-RU" dirty="0"/>
          </a:p>
        </p:txBody>
      </p:sp>
      <p:pic>
        <p:nvPicPr>
          <p:cNvPr id="11" name="Picture 4" descr="C:\Users\жж\Desktop\Operacion\Screenshot_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0072" y="2348880"/>
            <a:ext cx="1368152" cy="28803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263680" y="2348880"/>
            <a:ext cx="28803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dirty="0" smtClean="0"/>
              <a:t>Կոճակը սեխմելուց հետու կբացվի պատուհան  որտեղ </a:t>
            </a:r>
          </a:p>
          <a:p>
            <a:pPr algn="ctr"/>
            <a:r>
              <a:rPr lang="hy-AM" dirty="0" smtClean="0"/>
              <a:t>Առաջի տողում պետք է ներմուծենք այն թիվը </a:t>
            </a:r>
          </a:p>
          <a:p>
            <a:pPr algn="ctr"/>
            <a:r>
              <a:rPr lang="hy-AM" dirty="0" smtClean="0"/>
              <a:t>Թե որքան </a:t>
            </a:r>
            <a:r>
              <a:rPr lang="en-US" dirty="0" smtClean="0"/>
              <a:t>MB</a:t>
            </a:r>
            <a:r>
              <a:rPr lang="hy-AM" dirty="0" smtClean="0"/>
              <a:t> ենք ուզում մնա Դիսկին </a:t>
            </a:r>
            <a:r>
              <a:rPr lang="en-US" dirty="0" smtClean="0"/>
              <a:t>:</a:t>
            </a:r>
            <a:r>
              <a:rPr lang="hy-AM" dirty="0" smtClean="0"/>
              <a:t>Հաջորդ</a:t>
            </a:r>
          </a:p>
          <a:p>
            <a:pPr algn="ctr"/>
            <a:r>
              <a:rPr lang="hy-AM" dirty="0" smtClean="0"/>
              <a:t>Տողում ընտրում են </a:t>
            </a:r>
          </a:p>
          <a:p>
            <a:pPr algn="ctr"/>
            <a:r>
              <a:rPr lang="hy-AM" dirty="0" smtClean="0"/>
              <a:t>Ֆայլային համակարգի տեսակը այս դեպքում </a:t>
            </a:r>
            <a:endParaRPr lang="en-US" dirty="0" smtClean="0"/>
          </a:p>
          <a:p>
            <a:pPr algn="ctr"/>
            <a:r>
              <a:rPr lang="en-US" dirty="0" smtClean="0"/>
              <a:t>Ext4:</a:t>
            </a:r>
            <a:r>
              <a:rPr lang="hy-AM" dirty="0" smtClean="0"/>
              <a:t>Չապսը ընտելուց </a:t>
            </a:r>
          </a:p>
          <a:p>
            <a:pPr algn="ctr"/>
            <a:r>
              <a:rPr lang="hy-AM" dirty="0" smtClean="0"/>
              <a:t>Հետո սեղմում ենք </a:t>
            </a:r>
            <a:r>
              <a:rPr lang="en-US" dirty="0" smtClean="0"/>
              <a:t>ok</a:t>
            </a:r>
            <a:endParaRPr lang="ru-RU" dirty="0"/>
          </a:p>
        </p:txBody>
      </p:sp>
      <p:pic>
        <p:nvPicPr>
          <p:cNvPr id="16387" name="Picture 3" descr="C:\Users\жж\Desktop\Operacion\Screenshot_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4610101" cy="3384376"/>
          </a:xfrm>
          <a:prstGeom prst="rect">
            <a:avLst/>
          </a:prstGeom>
          <a:noFill/>
        </p:spPr>
      </p:pic>
      <p:pic>
        <p:nvPicPr>
          <p:cNvPr id="16388" name="Picture 4" descr="C:\Users\жж\Desktop\Operacion\Screenshot_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457950"/>
            <a:ext cx="4638675" cy="400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9/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188640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Դիսկերի կիսում</a:t>
            </a:r>
            <a:endParaRPr lang="ru-RU" b="1" i="1" dirty="0" smtClean="0"/>
          </a:p>
          <a:p>
            <a:r>
              <a:rPr lang="hy-AM" dirty="0" smtClean="0"/>
              <a:t>         </a:t>
            </a:r>
            <a:r>
              <a:rPr lang="en-US" dirty="0" smtClean="0"/>
              <a:t>3/5</a:t>
            </a: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249289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 </a:t>
            </a:r>
            <a:r>
              <a:rPr lang="hy-AM" dirty="0" smtClean="0"/>
              <a:t>կոճակը սեխմելուց հետո մեզ տրամադրեց ազատ տեղ</a:t>
            </a:r>
          </a:p>
          <a:p>
            <a:r>
              <a:rPr lang="en-US" dirty="0" smtClean="0"/>
              <a:t>(free space)</a:t>
            </a:r>
            <a:endParaRPr lang="hy-AM" dirty="0" smtClean="0"/>
          </a:p>
          <a:p>
            <a:endParaRPr lang="ru-RU" dirty="0"/>
          </a:p>
        </p:txBody>
      </p:sp>
      <p:pic>
        <p:nvPicPr>
          <p:cNvPr id="17410" name="Picture 2" descr="C:\Users\жж\Desktop\Operacion\Screenshot_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47021"/>
            <a:ext cx="4796355" cy="311097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40152" y="2204864"/>
            <a:ext cx="2448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Հաջորդիվ ընդրում ենք այդ ազատ տեղը և սեղմում ներքևի ձախ կողմում գտնվող  +  նշանի վրա որպեսզի նրա վրա ավելացնենք </a:t>
            </a:r>
            <a:r>
              <a:rPr lang="en-US" dirty="0" smtClean="0"/>
              <a:t>partition- </a:t>
            </a:r>
            <a:r>
              <a:rPr lang="hy-AM" dirty="0" smtClean="0"/>
              <a:t>ԵՎ</a:t>
            </a:r>
            <a:r>
              <a:rPr lang="en-US" dirty="0" smtClean="0"/>
              <a:t> </a:t>
            </a:r>
            <a:r>
              <a:rPr lang="hy-AM" dirty="0" smtClean="0"/>
              <a:t>նորից կիսենք քանի որ նաև </a:t>
            </a:r>
          </a:p>
          <a:p>
            <a:r>
              <a:rPr lang="hy-AM" dirty="0" smtClean="0"/>
              <a:t>Բացի  </a:t>
            </a:r>
            <a:r>
              <a:rPr lang="en-US" dirty="0" smtClean="0"/>
              <a:t>root </a:t>
            </a:r>
            <a:r>
              <a:rPr lang="hy-AM" dirty="0" smtClean="0"/>
              <a:t>–ից մենք </a:t>
            </a:r>
          </a:p>
          <a:p>
            <a:r>
              <a:rPr lang="hy-AM" dirty="0" smtClean="0"/>
              <a:t>Պետք է ավելացնենք </a:t>
            </a:r>
            <a:endParaRPr lang="en-US" dirty="0" smtClean="0"/>
          </a:p>
          <a:p>
            <a:r>
              <a:rPr lang="en-US" dirty="0" smtClean="0"/>
              <a:t>/home partition- </a:t>
            </a:r>
            <a:r>
              <a:rPr lang="hy-AM" dirty="0" smtClean="0"/>
              <a:t>մեր </a:t>
            </a:r>
          </a:p>
          <a:p>
            <a:r>
              <a:rPr lang="hy-AM" dirty="0" smtClean="0"/>
              <a:t>Որպեսզի մեր ֆայլերը պահենք այդեղ </a:t>
            </a:r>
            <a:r>
              <a:rPr lang="en-US" dirty="0" smtClean="0"/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9/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660232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188640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Դիսկերի կիսում</a:t>
            </a:r>
            <a:endParaRPr lang="ru-RU" b="1" i="1" dirty="0" smtClean="0"/>
          </a:p>
          <a:p>
            <a:r>
              <a:rPr lang="hy-AM" dirty="0" smtClean="0"/>
              <a:t>         </a:t>
            </a:r>
            <a:r>
              <a:rPr lang="en-US" dirty="0" smtClean="0"/>
              <a:t>4/5</a:t>
            </a:r>
          </a:p>
          <a:p>
            <a:endParaRPr lang="ru-RU" dirty="0"/>
          </a:p>
        </p:txBody>
      </p:sp>
      <p:pic>
        <p:nvPicPr>
          <p:cNvPr id="18434" name="Picture 2" descr="C:\Users\жж\Desktop\Operacion\Screenshot_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429000"/>
            <a:ext cx="4680520" cy="3429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5536" y="1628800"/>
            <a:ext cx="280831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hy-AM" dirty="0" smtClean="0"/>
              <a:t>+ նշանը սեղմելուց հետո բացվում է պատուհան որտեղ  պետք է ընտրել</a:t>
            </a:r>
          </a:p>
          <a:p>
            <a:r>
              <a:rPr lang="hy-AM" dirty="0" smtClean="0"/>
              <a:t>Նոր </a:t>
            </a:r>
            <a:r>
              <a:rPr lang="en-US" dirty="0" smtClean="0"/>
              <a:t>partition-</a:t>
            </a:r>
            <a:r>
              <a:rPr lang="hy-AM" dirty="0" smtClean="0"/>
              <a:t>ի պառամենտները</a:t>
            </a:r>
            <a:r>
              <a:rPr lang="en-US" dirty="0" smtClean="0"/>
              <a:t>:</a:t>
            </a:r>
            <a:endParaRPr lang="hy-AM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52120" y="1779687"/>
            <a:ext cx="28083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dirty="0" smtClean="0"/>
              <a:t>Առաջի տողում գրում ենք այն թիվը թե որքան </a:t>
            </a:r>
            <a:r>
              <a:rPr lang="en-US" dirty="0" smtClean="0"/>
              <a:t>MB </a:t>
            </a:r>
            <a:r>
              <a:rPr lang="hy-AM" dirty="0" smtClean="0"/>
              <a:t>պետք Է մնա </a:t>
            </a:r>
          </a:p>
          <a:p>
            <a:pPr algn="ctr"/>
            <a:r>
              <a:rPr lang="hy-AM" dirty="0" smtClean="0"/>
              <a:t>Այս </a:t>
            </a:r>
            <a:r>
              <a:rPr lang="en-US" dirty="0" smtClean="0"/>
              <a:t>partition</a:t>
            </a:r>
            <a:r>
              <a:rPr lang="hy-AM" dirty="0" smtClean="0"/>
              <a:t>-ին </a:t>
            </a:r>
          </a:p>
          <a:p>
            <a:pPr algn="ctr"/>
            <a:r>
              <a:rPr lang="hy-AM" dirty="0" smtClean="0"/>
              <a:t>Երկրորդ տողում ընտրումենք տեսակը և ընտրում ենք </a:t>
            </a:r>
            <a:r>
              <a:rPr lang="en-US" dirty="0" smtClean="0"/>
              <a:t>Logical:</a:t>
            </a:r>
            <a:r>
              <a:rPr lang="hy-AM" dirty="0" smtClean="0"/>
              <a:t>Մյուս տողում </a:t>
            </a:r>
          </a:p>
          <a:p>
            <a:pPr algn="ctr"/>
            <a:r>
              <a:rPr lang="hy-AM" dirty="0" smtClean="0"/>
              <a:t>Ընտրում ենք </a:t>
            </a:r>
            <a:r>
              <a:rPr lang="en-US" dirty="0" smtClean="0"/>
              <a:t>Ext4</a:t>
            </a:r>
            <a:r>
              <a:rPr lang="hy-AM" dirty="0" smtClean="0"/>
              <a:t> </a:t>
            </a:r>
          </a:p>
          <a:p>
            <a:pPr algn="ctr"/>
            <a:r>
              <a:rPr lang="hy-AM" dirty="0" smtClean="0"/>
              <a:t>Ֆայլային համակարգը </a:t>
            </a:r>
          </a:p>
          <a:p>
            <a:pPr algn="ctr"/>
            <a:r>
              <a:rPr lang="hy-AM" dirty="0" smtClean="0"/>
              <a:t>և վերջում </a:t>
            </a:r>
            <a:r>
              <a:rPr lang="en-US" dirty="0" smtClean="0"/>
              <a:t>mount point</a:t>
            </a:r>
            <a:r>
              <a:rPr lang="hy-AM" dirty="0" smtClean="0"/>
              <a:t>-ը</a:t>
            </a:r>
          </a:p>
          <a:p>
            <a:pPr algn="ctr"/>
            <a:r>
              <a:rPr lang="hy-AM" dirty="0" smtClean="0"/>
              <a:t>Ընտրում ենք </a:t>
            </a:r>
            <a:r>
              <a:rPr lang="en-US" dirty="0" smtClean="0"/>
              <a:t>/ (root)</a:t>
            </a:r>
          </a:p>
          <a:p>
            <a:pPr algn="ctr"/>
            <a:r>
              <a:rPr lang="hy-AM" dirty="0" smtClean="0"/>
              <a:t>Քանի որ այս </a:t>
            </a:r>
            <a:r>
              <a:rPr lang="en-US" dirty="0" smtClean="0"/>
              <a:t>partition-</a:t>
            </a:r>
            <a:r>
              <a:rPr lang="hy-AM" dirty="0" smtClean="0"/>
              <a:t>ի</a:t>
            </a:r>
          </a:p>
          <a:p>
            <a:pPr algn="ctr"/>
            <a:r>
              <a:rPr lang="hy-AM" dirty="0" smtClean="0"/>
              <a:t>Վրա պետք է լինեն մեր բոլոր </a:t>
            </a:r>
            <a:r>
              <a:rPr lang="en-US" dirty="0" smtClean="0"/>
              <a:t>system</a:t>
            </a:r>
            <a:r>
              <a:rPr lang="hy-AM" dirty="0" smtClean="0"/>
              <a:t>-ի ֆայլերը</a:t>
            </a:r>
          </a:p>
          <a:p>
            <a:pPr algn="ctr"/>
            <a:r>
              <a:rPr lang="hy-AM" dirty="0" smtClean="0"/>
              <a:t>և վերջում սեխմում ենք </a:t>
            </a:r>
            <a:r>
              <a:rPr lang="en-US" dirty="0" smtClean="0"/>
              <a:t>ok:</a:t>
            </a:r>
          </a:p>
          <a:p>
            <a:r>
              <a:rPr lang="en-US" dirty="0" smtClean="0"/>
              <a:t> </a:t>
            </a:r>
            <a:endParaRPr lang="hy-AM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720080"/>
            <a:ext cx="920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9/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355976" y="188640"/>
            <a:ext cx="1917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Դիսկերի կիսում</a:t>
            </a:r>
            <a:endParaRPr lang="ru-RU" b="1" i="1" dirty="0" smtClean="0"/>
          </a:p>
          <a:p>
            <a:r>
              <a:rPr lang="hy-AM" dirty="0" smtClean="0"/>
              <a:t>         </a:t>
            </a:r>
            <a:r>
              <a:rPr lang="en-US" dirty="0" smtClean="0"/>
              <a:t>5/5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67544" y="1340768"/>
            <a:ext cx="34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 </a:t>
            </a:r>
            <a:r>
              <a:rPr lang="hy-AM" dirty="0" smtClean="0"/>
              <a:t>սեխմելուց հետո առաջանում է նոր </a:t>
            </a:r>
            <a:r>
              <a:rPr lang="en-US" dirty="0" err="1" smtClean="0"/>
              <a:t>partiton</a:t>
            </a:r>
            <a:r>
              <a:rPr lang="hy-AM" dirty="0" smtClean="0"/>
              <a:t>,</a:t>
            </a:r>
          </a:p>
          <a:p>
            <a:r>
              <a:rPr lang="hy-AM" dirty="0" smtClean="0"/>
              <a:t>Բայց մենք ունենք նորից  ազատ տեղ </a:t>
            </a:r>
            <a:r>
              <a:rPr lang="en-US" dirty="0" smtClean="0"/>
              <a:t>(free space)</a:t>
            </a:r>
            <a:r>
              <a:rPr lang="hy-AM" dirty="0" smtClean="0"/>
              <a:t>,</a:t>
            </a:r>
          </a:p>
          <a:p>
            <a:r>
              <a:rPr lang="hy-AM" dirty="0" smtClean="0"/>
              <a:t>Որի վրա պետք է պատրաստենք </a:t>
            </a:r>
            <a:r>
              <a:rPr lang="en-US" dirty="0" smtClean="0"/>
              <a:t> /home partition:</a:t>
            </a:r>
          </a:p>
        </p:txBody>
      </p:sp>
      <p:pic>
        <p:nvPicPr>
          <p:cNvPr id="19458" name="Picture 2" descr="C:\Users\жж\Desktop\Operacion\Screenshot_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12976"/>
            <a:ext cx="4824536" cy="364502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652120" y="2420888"/>
            <a:ext cx="2952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Նշում ենք </a:t>
            </a:r>
            <a:r>
              <a:rPr lang="en-US" dirty="0" smtClean="0"/>
              <a:t>free space-</a:t>
            </a:r>
            <a:r>
              <a:rPr lang="hy-AM" dirty="0" smtClean="0"/>
              <a:t>ը և սեղմում + նշանի վրա որպեսզի ավելացնենք </a:t>
            </a:r>
            <a:r>
              <a:rPr lang="en-US" dirty="0" smtClean="0"/>
              <a:t>partition:</a:t>
            </a:r>
            <a:r>
              <a:rPr lang="hy-AM" dirty="0" smtClean="0"/>
              <a:t>Սեղմելուց հետո բացված պատուհանում </a:t>
            </a:r>
          </a:p>
          <a:p>
            <a:r>
              <a:rPr lang="hy-AM" dirty="0" smtClean="0"/>
              <a:t>Տրված դաշտերը թողնում ենք նույնը և միյայն </a:t>
            </a:r>
            <a:r>
              <a:rPr lang="en-US" dirty="0" smtClean="0"/>
              <a:t>Mount point-</a:t>
            </a:r>
            <a:r>
              <a:rPr lang="hy-AM" dirty="0" smtClean="0"/>
              <a:t>ը ընտրում ենք </a:t>
            </a:r>
            <a:r>
              <a:rPr lang="en-US" dirty="0" smtClean="0"/>
              <a:t>/home</a:t>
            </a:r>
          </a:p>
          <a:p>
            <a:r>
              <a:rPr lang="hy-AM" dirty="0" smtClean="0"/>
              <a:t>Որպեսզի այս </a:t>
            </a:r>
            <a:r>
              <a:rPr lang="en-US" dirty="0" smtClean="0"/>
              <a:t>partition</a:t>
            </a:r>
            <a:r>
              <a:rPr lang="hy-AM" dirty="0" smtClean="0"/>
              <a:t>-ը</a:t>
            </a:r>
          </a:p>
          <a:p>
            <a:r>
              <a:rPr lang="hy-AM" dirty="0" smtClean="0"/>
              <a:t>Լինի </a:t>
            </a:r>
            <a:r>
              <a:rPr lang="en-US" dirty="0" smtClean="0"/>
              <a:t>/home:</a:t>
            </a:r>
          </a:p>
          <a:p>
            <a:r>
              <a:rPr lang="hy-AM" dirty="0" smtClean="0"/>
              <a:t>Եվ Վերջ սեխմումենք </a:t>
            </a:r>
            <a:r>
              <a:rPr lang="en-US" dirty="0" smtClean="0"/>
              <a:t>ok</a:t>
            </a:r>
          </a:p>
          <a:p>
            <a:r>
              <a:rPr lang="hy-AM" dirty="0" smtClean="0"/>
              <a:t>Այնուհետև </a:t>
            </a:r>
            <a:r>
              <a:rPr lang="en-US" dirty="0" err="1" smtClean="0"/>
              <a:t>instal</a:t>
            </a:r>
            <a:r>
              <a:rPr lang="en-US" dirty="0" smtClean="0"/>
              <a:t> Now:</a:t>
            </a:r>
            <a:r>
              <a:rPr lang="hy-AM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720080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10/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6588224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pic>
        <p:nvPicPr>
          <p:cNvPr id="20482" name="Picture 2" descr="C:\Users\жж\Desktop\Operacion\Screenshot_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564904"/>
            <a:ext cx="8364538" cy="4293096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755577" y="1700808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Նշեք քարտեզին ձեր գտնվելու վայրը , կամ գրեք այն  ներքևի տողում, ժամային գոտին պահպանվելու համար</a:t>
            </a:r>
            <a:r>
              <a:rPr lang="en-US" dirty="0" smtClean="0"/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628800"/>
            <a:ext cx="4139952" cy="1080120"/>
          </a:xfrm>
        </p:spPr>
        <p:txBody>
          <a:bodyPr>
            <a:normAutofit fontScale="47500" lnSpcReduction="20000"/>
          </a:bodyPr>
          <a:lstStyle/>
          <a:p>
            <a:pPr algn="ctr">
              <a:buNone/>
            </a:pPr>
            <a:r>
              <a:rPr lang="hy-AM" dirty="0" smtClean="0"/>
              <a:t>Վերջին քայլը կլինի նոր օգտվող ստեղծել: Հենց նա է, ով ավտոմատ կերպով կավելացվի </a:t>
            </a:r>
            <a:r>
              <a:rPr lang="en-US" dirty="0" err="1" smtClean="0"/>
              <a:t>sodo</a:t>
            </a:r>
            <a:r>
              <a:rPr lang="en-US" dirty="0" smtClean="0"/>
              <a:t> </a:t>
            </a:r>
            <a:r>
              <a:rPr lang="hy-AM" dirty="0" smtClean="0"/>
              <a:t>խմբին և հետագայում կստանա հաշիվներ ստեղծելու և դրանք կառավարելու բոլոր իրավունքները: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11/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588224" y="188640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բեռնում</a:t>
            </a:r>
            <a:endParaRPr lang="en-US" b="1" i="1" dirty="0" smtClean="0"/>
          </a:p>
          <a:p>
            <a:endParaRPr lang="ru-RU" b="1" i="1" dirty="0" smtClean="0"/>
          </a:p>
          <a:p>
            <a:endParaRPr lang="ru-RU" dirty="0"/>
          </a:p>
        </p:txBody>
      </p:sp>
      <p:pic>
        <p:nvPicPr>
          <p:cNvPr id="21506" name="Picture 2" descr="C:\Users\жж\Desktop\Operacion\Screenshot_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8960"/>
            <a:ext cx="3923928" cy="378904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220072" y="1844824"/>
            <a:ext cx="3779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Առաջի տողում ներմուծել Անունը</a:t>
            </a:r>
          </a:p>
          <a:p>
            <a:r>
              <a:rPr lang="hy-AM" dirty="0" smtClean="0"/>
              <a:t>Երկրորդ տողում ներմուծել Համակարգչի անունը</a:t>
            </a:r>
            <a:r>
              <a:rPr lang="en-US" dirty="0" smtClean="0"/>
              <a:t>:</a:t>
            </a:r>
          </a:p>
          <a:p>
            <a:r>
              <a:rPr lang="hy-AM" dirty="0" smtClean="0"/>
              <a:t>Երրորդ տողում ներմուծել</a:t>
            </a:r>
          </a:p>
          <a:p>
            <a:r>
              <a:rPr lang="hy-AM" dirty="0" smtClean="0"/>
              <a:t>Օգտանունը</a:t>
            </a:r>
          </a:p>
          <a:p>
            <a:r>
              <a:rPr lang="hy-AM" dirty="0" smtClean="0"/>
              <a:t>Չորրորդ տողում ՝ գախտնաբառը</a:t>
            </a:r>
          </a:p>
          <a:p>
            <a:r>
              <a:rPr lang="hy-AM" dirty="0" smtClean="0"/>
              <a:t>Մյուս տողում կրկնեք այն</a:t>
            </a:r>
          </a:p>
          <a:p>
            <a:r>
              <a:rPr lang="hy-AM" dirty="0" smtClean="0"/>
              <a:t>և վերջին հարցումն ,եթե նշեք</a:t>
            </a:r>
          </a:p>
          <a:p>
            <a:r>
              <a:rPr lang="hy-AM" dirty="0" smtClean="0"/>
              <a:t>Առաջինը գախտնաբառը պարտադիր չի լինի քանի որ այն ավտոմատ կմտնի հաշիվ</a:t>
            </a:r>
            <a:r>
              <a:rPr lang="en-US" dirty="0" smtClean="0"/>
              <a:t>:</a:t>
            </a:r>
            <a:r>
              <a:rPr lang="hy-AM" dirty="0" smtClean="0"/>
              <a:t>Իսկ եթե նշելեք 2-րդը ապա ձեզանից անպայման գաղտաբառ կպահանջի</a:t>
            </a:r>
            <a:r>
              <a:rPr lang="en-US" dirty="0" smtClean="0"/>
              <a:t>:</a:t>
            </a:r>
            <a:r>
              <a:rPr lang="hy-AM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-396552" y="0"/>
            <a:ext cx="5400600" cy="10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Linux-</a:t>
            </a:r>
            <a:r>
              <a:rPr kumimoji="0" lang="hy-AM" sz="2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 տեղակայում</a:t>
            </a:r>
            <a:endParaRPr kumimoji="0" lang="ru-RU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720080"/>
            <a:ext cx="11160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1</a:t>
            </a:r>
            <a:r>
              <a:rPr lang="hy-AM" sz="3000" dirty="0" smtClean="0"/>
              <a:t>2</a:t>
            </a:r>
            <a:r>
              <a:rPr lang="en-US" sz="3000" dirty="0" smtClean="0"/>
              <a:t>/</a:t>
            </a:r>
            <a:r>
              <a:rPr lang="hy-AM" sz="3000" dirty="0" smtClean="0"/>
              <a:t>12</a:t>
            </a:r>
            <a:endParaRPr lang="ru-RU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6588224" y="188640"/>
            <a:ext cx="17363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b="1" i="1" dirty="0" smtClean="0"/>
              <a:t>Բուն  բեռնման</a:t>
            </a:r>
            <a:endParaRPr lang="en-US" b="1" i="1" dirty="0" smtClean="0"/>
          </a:p>
          <a:p>
            <a:r>
              <a:rPr lang="hy-AM" b="1" i="1" dirty="0" smtClean="0"/>
              <a:t>        ավարտ</a:t>
            </a:r>
            <a:endParaRPr lang="ru-RU" b="1" i="1" dirty="0" smtClean="0"/>
          </a:p>
          <a:p>
            <a:endParaRPr lang="ru-RU" dirty="0"/>
          </a:p>
        </p:txBody>
      </p:sp>
      <p:pic>
        <p:nvPicPr>
          <p:cNvPr id="22530" name="Picture 2" descr="C:\Users\жж\Desktop\Operacion\Screenshot_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925" y="2996952"/>
            <a:ext cx="6634435" cy="379596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59632" y="1556792"/>
            <a:ext cx="66967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300" dirty="0" smtClean="0"/>
              <a:t>Սա վերջի քայլն է բեռնման քանի որ այս քայլում տեղի </a:t>
            </a:r>
          </a:p>
          <a:p>
            <a:pPr algn="ctr"/>
            <a:r>
              <a:rPr lang="hy-AM" sz="2300" dirty="0" smtClean="0"/>
              <a:t>Է ունենում բեռնումը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0"/>
            <a:ext cx="230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2600" dirty="0" smtClean="0"/>
              <a:t>Տեղակայման ավարտ</a:t>
            </a:r>
            <a:endParaRPr lang="ru-RU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148745"/>
            <a:ext cx="4104456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2300" dirty="0" smtClean="0"/>
              <a:t>Տեղակայման ավարտից հետո Համակարգիչը ավտոմատ  վերագործարգվում է և դրանից հետո </a:t>
            </a:r>
          </a:p>
          <a:p>
            <a:r>
              <a:rPr lang="hy-AM" sz="2300" dirty="0" smtClean="0"/>
              <a:t>Բացվում է</a:t>
            </a:r>
            <a:r>
              <a:rPr lang="en-US" sz="2300" dirty="0" smtClean="0"/>
              <a:t> GRUP</a:t>
            </a:r>
            <a:r>
              <a:rPr lang="hy-AM" sz="2300" dirty="0" smtClean="0"/>
              <a:t>-ի պատուհանը </a:t>
            </a:r>
          </a:p>
          <a:p>
            <a:r>
              <a:rPr lang="hy-AM" sz="2300" dirty="0" smtClean="0"/>
              <a:t>Որը ցույց է տալիս առաջի տողում </a:t>
            </a:r>
            <a:r>
              <a:rPr lang="en-US" sz="2300" dirty="0" err="1" smtClean="0"/>
              <a:t>Ubuntu</a:t>
            </a:r>
            <a:r>
              <a:rPr lang="hy-AM" sz="2300" dirty="0" smtClean="0"/>
              <a:t>-ն և վերջի տողում </a:t>
            </a:r>
            <a:r>
              <a:rPr lang="en-US" sz="2300" dirty="0" smtClean="0"/>
              <a:t>windows</a:t>
            </a:r>
            <a:r>
              <a:rPr lang="hy-AM" sz="2300" dirty="0" smtClean="0"/>
              <a:t>-ը</a:t>
            </a:r>
          </a:p>
          <a:p>
            <a:r>
              <a:rPr lang="hy-AM" sz="2300" dirty="0" smtClean="0"/>
              <a:t>և որոշ վարկյան անց միանում է լինուքսը քանի որ </a:t>
            </a:r>
            <a:r>
              <a:rPr lang="en-US" sz="2300" dirty="0" smtClean="0"/>
              <a:t>GRUP </a:t>
            </a:r>
            <a:r>
              <a:rPr lang="hy-AM" sz="2300" dirty="0" smtClean="0"/>
              <a:t>ի պարամենտրերում լինուքսը գտնվում է համար 1-ին ում </a:t>
            </a:r>
            <a:r>
              <a:rPr lang="hy-AM" sz="2500" dirty="0" smtClean="0"/>
              <a:t>  </a:t>
            </a:r>
          </a:p>
          <a:p>
            <a:endParaRPr lang="ru-RU" dirty="0"/>
          </a:p>
        </p:txBody>
      </p:sp>
      <p:pic>
        <p:nvPicPr>
          <p:cNvPr id="23554" name="Picture 2" descr="C:\Users\жж\Desktop\Operacion\Screenshot_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329608"/>
            <a:ext cx="4427984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sz="3500" dirty="0" smtClean="0"/>
              <a:t>Ինչ է </a:t>
            </a:r>
            <a:r>
              <a:rPr lang="en-US" sz="3500" dirty="0" smtClean="0"/>
              <a:t>GNU GRUP</a:t>
            </a:r>
            <a:r>
              <a:rPr lang="hy-AM" sz="3500" dirty="0" smtClean="0"/>
              <a:t>-ը</a:t>
            </a:r>
            <a:r>
              <a:rPr lang="en-US" sz="3500" dirty="0" smtClean="0"/>
              <a:t/>
            </a:r>
            <a:br>
              <a:rPr lang="en-US" sz="3500" dirty="0" smtClean="0"/>
            </a:br>
            <a:r>
              <a:rPr lang="en-US" sz="3500" dirty="0" smtClean="0"/>
              <a:t>1/2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en-US" dirty="0" smtClean="0"/>
              <a:t>GRUB- </a:t>
            </a:r>
            <a:r>
              <a:rPr lang="hy-AM" dirty="0" smtClean="0"/>
              <a:t>ը (անգլերեն </a:t>
            </a:r>
            <a:r>
              <a:rPr lang="en-US" dirty="0" err="1" smtClean="0"/>
              <a:t>GRand</a:t>
            </a:r>
            <a:r>
              <a:rPr lang="en-US" dirty="0" smtClean="0"/>
              <a:t> Unified </a:t>
            </a:r>
            <a:r>
              <a:rPr lang="en-US" dirty="0" err="1" smtClean="0"/>
              <a:t>Bootloader</a:t>
            </a:r>
            <a:r>
              <a:rPr lang="en-US" dirty="0" smtClean="0"/>
              <a:t>) </a:t>
            </a:r>
            <a:r>
              <a:rPr lang="hy-AM" dirty="0" smtClean="0"/>
              <a:t>գործառնական համակարգի բեռնիչ է </a:t>
            </a:r>
            <a:r>
              <a:rPr lang="en-US" dirty="0" smtClean="0"/>
              <a:t>GNU </a:t>
            </a:r>
            <a:r>
              <a:rPr lang="hy-AM" dirty="0" smtClean="0"/>
              <a:t>նախագծից: </a:t>
            </a:r>
            <a:r>
              <a:rPr lang="en-US" dirty="0" smtClean="0"/>
              <a:t>GRUB- </a:t>
            </a:r>
            <a:r>
              <a:rPr lang="hy-AM" dirty="0" smtClean="0"/>
              <a:t>ը թույլ է տալիս օգտվողին տեղադրել բազմաթիվ գործառնական համակարգեր և ընտրել այն մեկը, երբ համակարգիչը միացված է:</a:t>
            </a:r>
            <a:endParaRPr lang="en-US" dirty="0" smtClean="0"/>
          </a:p>
          <a:p>
            <a:pPr algn="ctr">
              <a:buNone/>
            </a:pPr>
            <a:r>
              <a:rPr lang="en-US" dirty="0" smtClean="0"/>
              <a:t>GRUB- </a:t>
            </a:r>
            <a:r>
              <a:rPr lang="hy-AM" dirty="0" smtClean="0"/>
              <a:t>ը </a:t>
            </a:r>
            <a:r>
              <a:rPr lang="en-US" dirty="0" err="1" smtClean="0"/>
              <a:t>Multiboot</a:t>
            </a:r>
            <a:r>
              <a:rPr lang="en-US" dirty="0" smtClean="0"/>
              <a:t>- </a:t>
            </a:r>
            <a:r>
              <a:rPr lang="hy-AM" dirty="0" smtClean="0"/>
              <a:t>ի համապատասխան բեռնիչ սարքի հղման իրականացումն է և կարող է գործարկել ցանկացած համատեղելի գործառնական համակարգ: Դրանց թվում `</a:t>
            </a:r>
            <a:r>
              <a:rPr lang="en-US" dirty="0" smtClean="0"/>
              <a:t>Linux, FreeBSD, Solaris </a:t>
            </a:r>
            <a:r>
              <a:rPr lang="hy-AM" dirty="0" smtClean="0"/>
              <a:t>և շատ ուրիշներ: Բացի այդ, </a:t>
            </a:r>
            <a:r>
              <a:rPr lang="en-US" dirty="0" smtClean="0"/>
              <a:t>GRUB- </a:t>
            </a:r>
            <a:r>
              <a:rPr lang="hy-AM" dirty="0" smtClean="0"/>
              <a:t>ը կարող է շղթայով կառավարել մեկ այլ բեռնիչ, որը թույլ է տալիս այն գործարկել </a:t>
            </a:r>
            <a:r>
              <a:rPr lang="en-US" dirty="0" smtClean="0"/>
              <a:t>Windows (NTLDR </a:t>
            </a:r>
            <a:r>
              <a:rPr lang="hy-AM" dirty="0" smtClean="0"/>
              <a:t>կամ </a:t>
            </a:r>
            <a:r>
              <a:rPr lang="en-US" dirty="0" err="1" smtClean="0"/>
              <a:t>bootmgr</a:t>
            </a:r>
            <a:r>
              <a:rPr lang="en-US" dirty="0" smtClean="0"/>
              <a:t> </a:t>
            </a:r>
            <a:r>
              <a:rPr lang="hy-AM" dirty="0" smtClean="0"/>
              <a:t>բեռնիչ), </a:t>
            </a:r>
            <a:r>
              <a:rPr lang="en-US" dirty="0" smtClean="0"/>
              <a:t>MS-DOS, OS / 2 </a:t>
            </a:r>
            <a:r>
              <a:rPr lang="hy-AM" dirty="0" smtClean="0"/>
              <a:t>և այլ համակարգեր:</a:t>
            </a:r>
          </a:p>
          <a:p>
            <a:endParaRPr lang="ru-RU" dirty="0"/>
          </a:p>
        </p:txBody>
      </p:sp>
      <p:pic>
        <p:nvPicPr>
          <p:cNvPr id="1026" name="Picture 2" descr="C:\Users\жж\Desktop\Operacion\Grub_logo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5181" y="0"/>
            <a:ext cx="2228819" cy="1872208"/>
          </a:xfrm>
          <a:prstGeom prst="rect">
            <a:avLst/>
          </a:prstGeom>
          <a:noFill/>
        </p:spPr>
      </p:pic>
      <p:pic>
        <p:nvPicPr>
          <p:cNvPr id="5" name="Picture 2" descr="C:\Users\жж\Desktop\Operacion\Screenshot_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67803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y-AM" sz="3500" dirty="0" smtClean="0"/>
              <a:t>Ի՞նչ է ՕՀ-ի</a:t>
            </a:r>
            <a:br>
              <a:rPr lang="hy-AM" sz="3500" dirty="0" smtClean="0"/>
            </a:br>
            <a:r>
              <a:rPr lang="hy-AM" sz="3500" dirty="0" smtClean="0"/>
              <a:t>միջուկը</a:t>
            </a:r>
            <a:r>
              <a:rPr lang="en-US" sz="3500" dirty="0" smtClean="0"/>
              <a:t> </a:t>
            </a:r>
            <a:r>
              <a:rPr lang="en-US" sz="3500" dirty="0" smtClean="0">
                <a:sym typeface="Wingdings" pitchFamily="2" charset="2"/>
              </a:rPr>
              <a:t>(kernel)</a:t>
            </a:r>
            <a:endParaRPr lang="ru-RU" sz="35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204863"/>
            <a:ext cx="8229600" cy="2880321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hy-AM" dirty="0" smtClean="0"/>
              <a:t>Միջուկը գործառնական համակարգի (ՕՀ) կենտրոնական մասն է, որն ապահովում է ծրագրերի համակարգված հասանելիություն համակարգչային ռեսուրսներին, ինչպիսիք են պրոցեսորի ժամանակը, հիշողությունը, արտաքին սարքավորումը, արտաքին մուտքային և ելքային սարքը: Բացի այդ, միջուկը սովորաբար տրամադրում է ֆայլային համակարգի և ցանցային պրոտոկոլային ծառայություններ:</a:t>
            </a:r>
            <a:endParaRPr lang="ru-RU" dirty="0"/>
          </a:p>
        </p:txBody>
      </p:sp>
      <p:pic>
        <p:nvPicPr>
          <p:cNvPr id="6147" name="Picture 3" descr="C:\Users\жж\Desktop\Operacion\Kernal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149080"/>
            <a:ext cx="6353175" cy="292494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11960" y="1484784"/>
            <a:ext cx="7248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dirty="0" smtClean="0"/>
              <a:t>2</a:t>
            </a:r>
            <a:r>
              <a:rPr lang="en-US" sz="3000" dirty="0" smtClean="0"/>
              <a:t>/</a:t>
            </a:r>
            <a:r>
              <a:rPr lang="hy-AM" sz="3000" dirty="0" smtClean="0"/>
              <a:t>1</a:t>
            </a:r>
            <a:endParaRPr lang="ru-RU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endParaRPr lang="hy-AM" dirty="0" smtClean="0"/>
          </a:p>
          <a:p>
            <a:pPr algn="ctr">
              <a:buNone/>
            </a:pPr>
            <a:r>
              <a:rPr lang="en-US" dirty="0" smtClean="0"/>
              <a:t>GRUB- </a:t>
            </a:r>
            <a:r>
              <a:rPr lang="hy-AM" dirty="0" smtClean="0"/>
              <a:t>ը կազմաձևելուց հետո օգտվողը համակարգիչը միացնելիս տեսնում է իր համակարգչում տեղադրված գործառնական համակարգերի ցուցակը, որոնք կարող են բեռնվել ՝ ընտրելով համապատասխանը և սեղմելով </a:t>
            </a:r>
            <a:r>
              <a:rPr lang="en-US" dirty="0" smtClean="0"/>
              <a:t>Enter:</a:t>
            </a:r>
          </a:p>
          <a:p>
            <a:pPr algn="ctr">
              <a:buNone/>
            </a:pPr>
            <a:r>
              <a:rPr lang="en-US" dirty="0" smtClean="0"/>
              <a:t>GRUB- </a:t>
            </a:r>
            <a:r>
              <a:rPr lang="hy-AM" dirty="0" smtClean="0"/>
              <a:t>ը թույլ է տալիս օգտվողին գործարկման ժամանակ կամայական պարամետրեր սահմանել և դրանք փոխանցել </a:t>
            </a:r>
            <a:r>
              <a:rPr lang="en-US" dirty="0" err="1" smtClean="0"/>
              <a:t>Multiboot</a:t>
            </a:r>
            <a:r>
              <a:rPr lang="en-US" dirty="0" smtClean="0"/>
              <a:t> </a:t>
            </a:r>
            <a:r>
              <a:rPr lang="hy-AM" dirty="0" smtClean="0"/>
              <a:t>համատեղելի ՕՀ-ի միջուկին `հետագա մշակման համար:</a:t>
            </a:r>
          </a:p>
          <a:p>
            <a:pPr algn="ctr">
              <a:buNone/>
            </a:pPr>
            <a:r>
              <a:rPr lang="en-US" dirty="0" smtClean="0"/>
              <a:t>GRUB- </a:t>
            </a:r>
            <a:r>
              <a:rPr lang="hy-AM" dirty="0" smtClean="0"/>
              <a:t>ը </a:t>
            </a:r>
            <a:r>
              <a:rPr lang="en-US" dirty="0" smtClean="0"/>
              <a:t>Linux </a:t>
            </a:r>
            <a:r>
              <a:rPr lang="hy-AM" dirty="0" smtClean="0"/>
              <a:t>աշխարհում ամենատարածված բեռնիչն է և հիմնական բաշխումների մեծ մասի համար լռելյայն բեռնիչ է: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y-AM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Ինչ է 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GNU GRUP</a:t>
            </a:r>
            <a:r>
              <a:rPr kumimoji="0" lang="hy-AM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-ը</a:t>
            </a: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2/2</a:t>
            </a:r>
            <a:endParaRPr kumimoji="0" lang="ru-RU" sz="3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C:\Users\жж\Desktop\Operacion\Grub_logo-removebg-pre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5181" y="0"/>
            <a:ext cx="2228819" cy="1872208"/>
          </a:xfrm>
          <a:prstGeom prst="rect">
            <a:avLst/>
          </a:prstGeom>
          <a:noFill/>
        </p:spPr>
      </p:pic>
      <p:pic>
        <p:nvPicPr>
          <p:cNvPr id="2050" name="Picture 2" descr="C:\Users\жж\Desktop\Operacion\Screenshot_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867803" cy="13681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y-AM" sz="3900" dirty="0" smtClean="0"/>
              <a:t>Լինուքսի գործարկում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484784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Ubuntu</a:t>
            </a:r>
            <a:r>
              <a:rPr lang="hy-AM" u="sng" dirty="0" smtClean="0"/>
              <a:t>-ն ընտրելուց հետո գնում է բաշխման ստանդարտ ներբեռնումը</a:t>
            </a:r>
            <a:endParaRPr lang="en-US" u="sng" dirty="0" smtClean="0"/>
          </a:p>
          <a:p>
            <a:r>
              <a:rPr lang="hy-AM" u="sng" dirty="0" smtClean="0"/>
              <a:t>Որը կտևի մի քանի վայրկյան</a:t>
            </a:r>
            <a:r>
              <a:rPr lang="en-US" u="sng" dirty="0" smtClean="0"/>
              <a:t>:</a:t>
            </a:r>
            <a:endParaRPr lang="ru-RU" u="sng" dirty="0"/>
          </a:p>
        </p:txBody>
      </p:sp>
      <p:pic>
        <p:nvPicPr>
          <p:cNvPr id="24578" name="Picture 2" descr="C:\Users\жж\Desktop\Operacion\Screenshot_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556792"/>
            <a:ext cx="3534816" cy="10572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9513" y="2924944"/>
            <a:ext cx="403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dirty="0" smtClean="0"/>
              <a:t>ԵՎ ահա մի քանի վարկյան հետո այն կմիանա</a:t>
            </a:r>
            <a:endParaRPr lang="ru-RU" dirty="0"/>
          </a:p>
        </p:txBody>
      </p:sp>
      <p:pic>
        <p:nvPicPr>
          <p:cNvPr id="24579" name="Picture 3" descr="C:\Users\жж\Desktop\Operacion\Screenshot_2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37720"/>
            <a:ext cx="4543180" cy="252028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364088" y="4869160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</a:t>
            </a:r>
            <a:r>
              <a:rPr lang="hy-AM" dirty="0" smtClean="0"/>
              <a:t>-ի</a:t>
            </a:r>
          </a:p>
          <a:p>
            <a:pPr algn="ctr"/>
            <a:r>
              <a:rPr lang="hy-AM" dirty="0" smtClean="0"/>
              <a:t>Վրա սեխմելուց և գախտնաբառը գրելուց հետո կբացվի աշխատնքային սեղանը</a:t>
            </a:r>
            <a:r>
              <a:rPr lang="en-US" dirty="0" smtClean="0"/>
              <a:t>:</a:t>
            </a:r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hy-AM" sz="3400" dirty="0" smtClean="0"/>
              <a:t>Ի՞նչ է </a:t>
            </a:r>
            <a:r>
              <a:rPr lang="en-US" sz="3400" dirty="0" err="1" smtClean="0"/>
              <a:t>Ubuntu</a:t>
            </a:r>
            <a:r>
              <a:rPr lang="en-US" sz="3400" dirty="0" smtClean="0"/>
              <a:t>-</a:t>
            </a:r>
            <a:r>
              <a:rPr lang="hy-AM" sz="3400" dirty="0" smtClean="0"/>
              <a:t>ն</a:t>
            </a:r>
            <a:endParaRPr lang="ru-RU" sz="3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hy-AM" dirty="0" smtClean="0"/>
              <a:t>«Ուբո՛ւնտու»)ազատ ծրագրավորման կոդով գրված օպերացիոն համակարգ է՝ հովանավորված Կանոնիկալ ընկերության կողմից։ Այն Լինուքսի վրա հիմնված բաշխում է (</a:t>
            </a:r>
            <a:r>
              <a:rPr lang="en-US" dirty="0" smtClean="0"/>
              <a:t>distributive), </a:t>
            </a:r>
            <a:r>
              <a:rPr lang="hy-AM" dirty="0" smtClean="0"/>
              <a:t>որը օգտագործում է ԳՆՕՄ աշխատանքային միջավայրը։ Լայն տարածում է գտել հեշտության, գործածելիության և սկսնակ օգտագործողների համար հարմարավետության շնորհիվ։ Զգալիորեն նպաստել է Լինուքսի որպես տնային կամ աշխատանքային համակարգչի օպերացիոն համակարգի համբավի տարածմանը։ </a:t>
            </a:r>
            <a:r>
              <a:rPr lang="en-US" dirty="0" smtClean="0"/>
              <a:t>Canonical </a:t>
            </a:r>
            <a:r>
              <a:rPr lang="hy-AM" dirty="0" smtClean="0"/>
              <a:t>ընկերությունը հաղորդում է, որ այս համակարգն օգտագործում են մոտ 20 միլիոն օգտվող</a:t>
            </a:r>
            <a:r>
              <a:rPr lang="en-US" dirty="0" smtClean="0"/>
              <a:t> </a:t>
            </a:r>
            <a:r>
              <a:rPr lang="hy-AM" dirty="0" smtClean="0"/>
              <a:t>որը նրան դարձնում է Լինուքսի ամենատարածված դիստրիբուտիվը։ Ուբունտուի հանրաճանաչությունը աճում է օրըստօրե։ 2013 թ․ Չինաստանն ընտրել է Ուբունտուն երկրի հիմնական օպերացիոն համակարգ (դրա համար հրապարակվել է հատուկ տարբերակ՝ </a:t>
            </a:r>
            <a:r>
              <a:rPr lang="en-US" dirty="0" err="1" smtClean="0"/>
              <a:t>Ubuntu</a:t>
            </a:r>
            <a:r>
              <a:rPr lang="en-US" dirty="0" smtClean="0"/>
              <a:t> </a:t>
            </a:r>
            <a:r>
              <a:rPr lang="en-US" dirty="0" err="1" smtClean="0"/>
              <a:t>Kylin</a:t>
            </a:r>
            <a:r>
              <a:rPr lang="en-US" dirty="0" smtClean="0"/>
              <a:t>)։</a:t>
            </a:r>
            <a:endParaRPr lang="ru-RU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7740352" y="0"/>
            <a:ext cx="1224136" cy="1412776"/>
            <a:chOff x="7020272" y="0"/>
            <a:chExt cx="1224136" cy="1412776"/>
          </a:xfrm>
        </p:grpSpPr>
        <p:pic>
          <p:nvPicPr>
            <p:cNvPr id="25602" name="Picture 2" descr="C:\Users\жж\Desktop\Operacion\Logo-ubuntu_cof-orange-hex.svg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20272" y="188640"/>
              <a:ext cx="1224136" cy="122413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7452320" y="0"/>
              <a:ext cx="35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 smtClean="0"/>
            </a:p>
            <a:p>
              <a:endParaRPr lang="ru-RU" dirty="0" smtClean="0"/>
            </a:p>
            <a:p>
              <a:r>
                <a:rPr lang="en-US" sz="2800" dirty="0" smtClean="0"/>
                <a:t>?</a:t>
              </a:r>
              <a:endParaRPr lang="ru-RU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23928" y="908720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2/1</a:t>
            </a:r>
            <a:endParaRPr lang="ru-RU" sz="3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hy-AM" dirty="0" smtClean="0"/>
              <a:t>Ըստ հիմնական պլանի՝ ամեն նոր տարբերակը լույս է տեսնում կես տարին մեկ, որոնց անվտանգության թարմացումներով ապահովում են մեկուկես տարի, իսկ </a:t>
            </a:r>
            <a:r>
              <a:rPr lang="en-US" dirty="0" smtClean="0"/>
              <a:t>LTS </a:t>
            </a:r>
            <a:r>
              <a:rPr lang="hy-AM" dirty="0" smtClean="0"/>
              <a:t>տարբերակները՝ երկու տարին մեկ։ Դրանք ապահովվում են 5 տարի։ Սկսած 12․04 տարբերակից ապահովումն իրականացվում է անկախ համակարգի տեսակից (հնում սերվերային տարբերակներն ապահովվում էին 5 տարի, իսկ հասարակ տարբերակները՝ 3</a:t>
            </a:r>
            <a:r>
              <a:rPr lang="en-US" dirty="0" smtClean="0"/>
              <a:t>)</a:t>
            </a:r>
            <a:r>
              <a:rPr lang="hy-AM" dirty="0" smtClean="0"/>
              <a:t>Ուբունտուն տարածվում է սերվերային և հասարակ սկզբնադիր ծրագրերով հանդերձ։ Դրանք տեղադրվում են անհատական համակարգիչների վրա </a:t>
            </a:r>
            <a:r>
              <a:rPr lang="en-US" dirty="0" smtClean="0"/>
              <a:t>Live CD-</a:t>
            </a:r>
            <a:r>
              <a:rPr lang="hy-AM" dirty="0" smtClean="0"/>
              <a:t>ի, </a:t>
            </a:r>
            <a:r>
              <a:rPr lang="en-US" dirty="0" smtClean="0"/>
              <a:t>Live USB-</a:t>
            </a:r>
            <a:r>
              <a:rPr lang="hy-AM" dirty="0" smtClean="0"/>
              <a:t>ի միջոցով։ Դելլ ընկերությունը Ուբունտուն նախատեղադրում էր իր ծնկադիր և սեղանադիր համակարգիչների վրա։ Այժմ Ուբունտուի ամենավերջին տարբերակը </a:t>
            </a:r>
            <a:r>
              <a:rPr lang="en-US" dirty="0" smtClean="0"/>
              <a:t>20</a:t>
            </a:r>
            <a:r>
              <a:rPr lang="hy-AM" dirty="0" smtClean="0"/>
              <a:t>.04-ն է։</a:t>
            </a:r>
            <a:endParaRPr lang="ru-RU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95536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y-AM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Ի՞նչ է </a:t>
            </a:r>
            <a:r>
              <a:rPr kumimoji="0" lang="en-US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Ubuntu-</a:t>
            </a:r>
            <a:r>
              <a:rPr kumimoji="0" lang="hy-AM" sz="3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ն</a:t>
            </a:r>
            <a:endParaRPr kumimoji="0" lang="ru-RU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7740352" y="0"/>
            <a:ext cx="1224136" cy="1412776"/>
            <a:chOff x="7020272" y="0"/>
            <a:chExt cx="1224136" cy="1412776"/>
          </a:xfrm>
        </p:grpSpPr>
        <p:pic>
          <p:nvPicPr>
            <p:cNvPr id="12" name="Picture 2" descr="C:\Users\жж\Desktop\Operacion\Logo-ubuntu_cof-orange-hex.svg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20272" y="188640"/>
              <a:ext cx="1224136" cy="1224136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7452320" y="0"/>
              <a:ext cx="351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 smtClean="0"/>
            </a:p>
            <a:p>
              <a:endParaRPr lang="ru-RU" dirty="0" smtClean="0"/>
            </a:p>
            <a:p>
              <a:r>
                <a:rPr lang="en-US" sz="2800" dirty="0" smtClean="0"/>
                <a:t>?</a:t>
              </a:r>
              <a:endParaRPr lang="ru-RU" sz="28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23928" y="908720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2/2</a:t>
            </a:r>
            <a:endParaRPr lang="ru-RU" sz="3000" dirty="0"/>
          </a:p>
        </p:txBody>
      </p:sp>
      <p:pic>
        <p:nvPicPr>
          <p:cNvPr id="26626" name="Picture 2" descr="C:\Users\жж\Desktop\Operacion\1280px-20111102-145438-UDSPrecise-X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574728"/>
            <a:ext cx="1925849" cy="128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hy-AM" dirty="0" smtClean="0"/>
              <a:t>Որպես </a:t>
            </a:r>
            <a:r>
              <a:rPr lang="en-US" dirty="0" smtClean="0"/>
              <a:t>O</a:t>
            </a:r>
            <a:r>
              <a:rPr lang="hy-AM" dirty="0" smtClean="0"/>
              <a:t>Հ</a:t>
            </a:r>
            <a:r>
              <a:rPr lang="en-US" dirty="0" smtClean="0"/>
              <a:t>- </a:t>
            </a:r>
            <a:r>
              <a:rPr lang="hy-AM" dirty="0" smtClean="0"/>
              <a:t>ի հիմնարար տարր `միջուկը աբստրակցիայի ամենացածր մակարդակն է ծրագրերի համար` իրենց գործարկման համար անհրաժեշտ համակարգի ռեսուրսներին հասնելու համար: Որպես կանոն, միջուկը ապահովում է համապատասխան հասանելիություն համապատասխան ծրագրերի գործադիր գործընթացներին `միջհամայնքային հաղորդակցման մեխանիզմների և գործադիր զանգերի միջոցով` ՕՀ համակարգի զանգերի միջոցով:</a:t>
            </a:r>
          </a:p>
          <a:p>
            <a:pPr algn="ctr">
              <a:buNone/>
            </a:pPr>
            <a:r>
              <a:rPr lang="hy-AM" dirty="0" smtClean="0"/>
              <a:t>Նկարագրված առաջադրանքը կարող է տարբեր լինել `կախված միջուկի ճարտարապետության տեսակից և ինչպես է այն իրականացվում:</a:t>
            </a:r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Autofit/>
          </a:bodyPr>
          <a:lstStyle/>
          <a:p>
            <a:r>
              <a:rPr lang="hy-AM" sz="3500" dirty="0" smtClean="0"/>
              <a:t>Ի՞նչ է ՕՀ-ի</a:t>
            </a:r>
            <a:br>
              <a:rPr lang="hy-AM" sz="3500" dirty="0" smtClean="0"/>
            </a:br>
            <a:r>
              <a:rPr lang="hy-AM" sz="3500" dirty="0" smtClean="0"/>
              <a:t>միջուկը</a:t>
            </a:r>
            <a:r>
              <a:rPr lang="en-US" sz="3500" dirty="0" smtClean="0"/>
              <a:t>:(kernel)</a:t>
            </a:r>
            <a:endParaRPr lang="ru-RU" sz="3500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1052736"/>
            <a:ext cx="7248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dirty="0" smtClean="0"/>
              <a:t>2</a:t>
            </a:r>
            <a:r>
              <a:rPr lang="en-US" sz="3000" dirty="0" smtClean="0"/>
              <a:t>/2</a:t>
            </a:r>
            <a:endParaRPr lang="ru-RU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32656"/>
            <a:ext cx="1094562" cy="1296144"/>
          </a:xfrm>
          <a:prstGeom prst="rect">
            <a:avLst/>
          </a:prstGeom>
          <a:noFill/>
        </p:spPr>
      </p:pic>
      <p:pic>
        <p:nvPicPr>
          <p:cNvPr id="6" name="Picture 3" descr="C:\Users\жж\Desktop\Operacion\window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88640"/>
            <a:ext cx="2333368" cy="1534114"/>
          </a:xfrm>
          <a:prstGeom prst="rect">
            <a:avLst/>
          </a:prstGeom>
          <a:noFill/>
        </p:spPr>
      </p:pic>
      <p:pic>
        <p:nvPicPr>
          <p:cNvPr id="7" name="Picture 4" descr="C:\Users\жж\Desktop\Operacion\android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88640"/>
            <a:ext cx="2595348" cy="1296144"/>
          </a:xfrm>
          <a:prstGeom prst="rect">
            <a:avLst/>
          </a:prstGeom>
          <a:noFill/>
        </p:spPr>
      </p:pic>
      <p:pic>
        <p:nvPicPr>
          <p:cNvPr id="8" name="Picture 5" descr="C:\Users\жж\Desktop\Operacion\O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260648"/>
            <a:ext cx="1296144" cy="129614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051720" y="692696"/>
            <a:ext cx="792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VS</a:t>
            </a:r>
            <a:endParaRPr lang="ru-RU" sz="30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012160" y="764704"/>
            <a:ext cx="792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1" dirty="0" smtClean="0"/>
              <a:t>VS</a:t>
            </a:r>
            <a:endParaRPr lang="ru-RU" sz="3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923928" y="548680"/>
            <a:ext cx="6367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i="1" dirty="0"/>
              <a:t>&amp;</a:t>
            </a:r>
            <a:endParaRPr lang="ru-RU" sz="5000" b="1" i="1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611560" y="1628800"/>
            <a:ext cx="8064896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y-AM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Օպերացիոն համակարգերի առավելութունները  և առանձնահատկությունները</a:t>
            </a: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Подзаголовок 2"/>
          <p:cNvSpPr txBox="1">
            <a:spLocks/>
          </p:cNvSpPr>
          <p:nvPr/>
        </p:nvSpPr>
        <p:spPr>
          <a:xfrm>
            <a:off x="1259632" y="3573016"/>
            <a:ext cx="6400800" cy="259228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y-AM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Շատ հաճախ քննարկվում է այն հարցը, թե որ ՕՀ-ն ունի ավելի շատ </a:t>
            </a:r>
            <a:r>
              <a:rPr kumimoji="0" lang="hy-AM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առավելություններ</a:t>
            </a:r>
            <a:r>
              <a:rPr kumimoji="0" lang="hy-AM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քան մյուսնեը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y-AM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և որ ՕՀ-ն է ավելի հարմար,</a:t>
            </a:r>
            <a:r>
              <a:rPr kumimoji="0" lang="hy-AM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առանձնահատուկ </a:t>
            </a:r>
            <a:r>
              <a:rPr kumimoji="0" lang="hy-AM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և մատչելի, օգտագրոծման համար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ru-RU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Левая круглая скобка 11"/>
          <p:cNvSpPr/>
          <p:nvPr/>
        </p:nvSpPr>
        <p:spPr>
          <a:xfrm>
            <a:off x="4427984" y="1340768"/>
            <a:ext cx="73152" cy="9144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hy-AM" sz="4000" dirty="0" smtClean="0"/>
              <a:t>ՕՀ-ների շահագործումը</a:t>
            </a:r>
            <a:endParaRPr lang="ru-RU" sz="40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124744"/>
            <a:ext cx="8229600" cy="45259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hy-AM" dirty="0" smtClean="0"/>
              <a:t>     Գերիշխող սեղանադիր գործառնական համակարգը </a:t>
            </a:r>
            <a:r>
              <a:rPr lang="en-US" dirty="0" smtClean="0"/>
              <a:t>Microsoft Windows- </a:t>
            </a:r>
            <a:r>
              <a:rPr lang="hy-AM" dirty="0" smtClean="0"/>
              <a:t>ն է ՝ շուկայի մասնաբաժինը շուրջ 76,45%: </a:t>
            </a:r>
            <a:r>
              <a:rPr lang="en-US" dirty="0" smtClean="0"/>
              <a:t>Apple Inc.– </a:t>
            </a:r>
            <a:r>
              <a:rPr lang="hy-AM" dirty="0" smtClean="0"/>
              <a:t>ի կողմից </a:t>
            </a:r>
            <a:r>
              <a:rPr lang="en-US" dirty="0" err="1" smtClean="0"/>
              <a:t>macOS</a:t>
            </a:r>
            <a:r>
              <a:rPr lang="en-US" dirty="0" smtClean="0"/>
              <a:t>– </a:t>
            </a:r>
            <a:r>
              <a:rPr lang="hy-AM" dirty="0" smtClean="0"/>
              <a:t>ը երկրորդ տեղում է (17,72%), իսկ </a:t>
            </a:r>
            <a:r>
              <a:rPr lang="en-US" dirty="0" smtClean="0"/>
              <a:t>Linux– </a:t>
            </a:r>
            <a:r>
              <a:rPr lang="hy-AM" dirty="0" smtClean="0"/>
              <a:t>ի սորտերը հավաքականորեն երրորդ տեղում են (1,73%) : Բջջային ոլորտում (ներառյալ սմարթֆոններն ու պլանշետները) </a:t>
            </a:r>
            <a:r>
              <a:rPr lang="en-US" dirty="0" smtClean="0"/>
              <a:t>Android- </a:t>
            </a:r>
            <a:r>
              <a:rPr lang="hy-AM" dirty="0" smtClean="0"/>
              <a:t>ի մասնաբաժինը 2020 թ.-ին կազմում է մինչև 72% : 2016 թ.-ի երրորդ եռամսյակի տվյալների համաձայն, սմարթֆոնների </a:t>
            </a:r>
            <a:r>
              <a:rPr lang="en-US" dirty="0" smtClean="0"/>
              <a:t>Android- </a:t>
            </a:r>
            <a:r>
              <a:rPr lang="hy-AM" dirty="0" smtClean="0"/>
              <a:t>ի բաժինը գերակշռում է 87,5 տոկոսով, տարեկան աճը `նաև 10,3 տոկոսով, որին հաջորդում է </a:t>
            </a:r>
            <a:r>
              <a:rPr lang="en-US" dirty="0" smtClean="0"/>
              <a:t>Apple- </a:t>
            </a:r>
            <a:r>
              <a:rPr lang="hy-AM" dirty="0" smtClean="0"/>
              <a:t>ի </a:t>
            </a:r>
            <a:r>
              <a:rPr lang="en-US" dirty="0" err="1" smtClean="0"/>
              <a:t>iOS</a:t>
            </a:r>
            <a:r>
              <a:rPr lang="en-US" dirty="0" smtClean="0"/>
              <a:t>- </a:t>
            </a:r>
            <a:r>
              <a:rPr lang="hy-AM" dirty="0" smtClean="0"/>
              <a:t>ը` 12,1 տոկոսով, տարեկան շուկայական մասնաբաժինը `5,2 տոկոսով, իսկ մյուս գործառնական համակարգերի քանակը մեծ է: ընդամենը 0,3 տոկոսով:  </a:t>
            </a:r>
            <a:r>
              <a:rPr lang="en-US" dirty="0" smtClean="0"/>
              <a:t>Linux </a:t>
            </a:r>
            <a:r>
              <a:rPr lang="hy-AM" dirty="0" smtClean="0"/>
              <a:t>բաշխումները գերակշռում են սերվերի և գերհամակարգչային հատվածներում: Օպերացիոն համակարգերի այլ մասնագիտացված դասեր, ինչպիսիք են ներդրված և իրական ժամանակում գործող համակարգերը, գոյություն ունեն բազմաթիվ ծրագրերի համար:</a:t>
            </a:r>
            <a:endParaRPr lang="ru-RU" dirty="0"/>
          </a:p>
        </p:txBody>
      </p:sp>
      <p:pic>
        <p:nvPicPr>
          <p:cNvPr id="2050" name="Picture 2" descr="C:\Users\жж\Desktop\Operacion\124486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5157192"/>
            <a:ext cx="1440007" cy="1080120"/>
          </a:xfrm>
          <a:prstGeom prst="rect">
            <a:avLst/>
          </a:prstGeom>
          <a:noFill/>
        </p:spPr>
      </p:pic>
      <p:pic>
        <p:nvPicPr>
          <p:cNvPr id="2051" name="Picture 3" descr="C:\Users\жж\Desktop\Operacion\images-removebg-previ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5085184"/>
            <a:ext cx="1349168" cy="1296144"/>
          </a:xfrm>
          <a:prstGeom prst="rect">
            <a:avLst/>
          </a:prstGeom>
          <a:noFill/>
        </p:spPr>
      </p:pic>
      <p:pic>
        <p:nvPicPr>
          <p:cNvPr id="2052" name="Picture 4" descr="C:\Users\жж\Desktop\Operacion\1200px-Tux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085184"/>
            <a:ext cx="936104" cy="1108503"/>
          </a:xfrm>
          <a:prstGeom prst="rect">
            <a:avLst/>
          </a:prstGeom>
          <a:noFill/>
        </p:spPr>
      </p:pic>
      <p:pic>
        <p:nvPicPr>
          <p:cNvPr id="2053" name="Picture 5" descr="C:\Users\жж\Desktop\Operacion\1200px-Android_robot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5085184"/>
            <a:ext cx="920557" cy="1080120"/>
          </a:xfrm>
          <a:prstGeom prst="rect">
            <a:avLst/>
          </a:prstGeom>
          <a:noFill/>
        </p:spPr>
      </p:pic>
      <p:pic>
        <p:nvPicPr>
          <p:cNvPr id="2055" name="Picture 7" descr="C:\Users\жж\Desktop\Operacion\O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4941168"/>
            <a:ext cx="1152128" cy="115212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83568" y="623731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76,45</a:t>
            </a:r>
            <a:r>
              <a:rPr lang="en-US" dirty="0" smtClean="0"/>
              <a:t>%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123728" y="6237312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17,72%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491880" y="616530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1,73%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5004048" y="616530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72%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6372200" y="61653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12,1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0"/>
            <a:ext cx="1094562" cy="1296144"/>
          </a:xfrm>
          <a:prstGeom prst="rect">
            <a:avLst/>
          </a:prstGeom>
          <a:noFill/>
        </p:spPr>
      </p:pic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323528" y="0"/>
            <a:ext cx="7772400" cy="1470025"/>
          </a:xfrm>
        </p:spPr>
        <p:txBody>
          <a:bodyPr>
            <a:normAutofit/>
          </a:bodyPr>
          <a:lstStyle/>
          <a:p>
            <a:r>
              <a:rPr lang="hy-AM" sz="3000" dirty="0" smtClean="0"/>
              <a:t>Ի՞նչ</a:t>
            </a:r>
            <a:r>
              <a:rPr lang="hy-AM" sz="3000" b="1" dirty="0" smtClean="0"/>
              <a:t> </a:t>
            </a:r>
            <a:r>
              <a:rPr lang="hy-AM" sz="3000" dirty="0" smtClean="0"/>
              <a:t>է</a:t>
            </a:r>
            <a:r>
              <a:rPr lang="hy-AM" sz="3000" b="1" dirty="0" smtClean="0"/>
              <a:t> </a:t>
            </a:r>
            <a:r>
              <a:rPr lang="en-US" sz="3000" b="1" dirty="0" smtClean="0"/>
              <a:t>Linux</a:t>
            </a:r>
            <a:r>
              <a:rPr lang="hy-AM" sz="3000" dirty="0" smtClean="0"/>
              <a:t>-ը</a:t>
            </a:r>
            <a:r>
              <a:rPr lang="hy-AM" sz="3000" b="1" dirty="0" smtClean="0"/>
              <a:t/>
            </a:r>
            <a:br>
              <a:rPr lang="hy-AM" sz="3000" b="1" dirty="0" smtClean="0"/>
            </a:br>
            <a:endParaRPr lang="ru-RU" sz="3000" dirty="0"/>
          </a:p>
        </p:txBody>
      </p:sp>
      <p:sp>
        <p:nvSpPr>
          <p:cNvPr id="12" name="Подзаголовок 11"/>
          <p:cNvSpPr>
            <a:spLocks noGrp="1"/>
          </p:cNvSpPr>
          <p:nvPr>
            <p:ph type="subTitle" idx="1"/>
          </p:nvPr>
        </p:nvSpPr>
        <p:spPr>
          <a:xfrm>
            <a:off x="827584" y="1268760"/>
            <a:ext cx="7056784" cy="2232248"/>
          </a:xfrm>
        </p:spPr>
        <p:txBody>
          <a:bodyPr>
            <a:noAutofit/>
          </a:bodyPr>
          <a:lstStyle/>
          <a:p>
            <a:r>
              <a:rPr lang="hy-AM" sz="2000" b="1" dirty="0">
                <a:solidFill>
                  <a:schemeClr val="tx1"/>
                </a:solidFill>
              </a:rPr>
              <a:t>Լինուքսը</a:t>
            </a:r>
            <a:r>
              <a:rPr lang="hy-AM" sz="2000" dirty="0">
                <a:solidFill>
                  <a:schemeClr val="tx1"/>
                </a:solidFill>
              </a:rPr>
              <a:t> </a:t>
            </a:r>
            <a:r>
              <a:rPr lang="hy-AM" sz="2000" dirty="0" smtClean="0">
                <a:solidFill>
                  <a:schemeClr val="tx1"/>
                </a:solidFill>
              </a:rPr>
              <a:t> յունիքսանման օպերացիոն համակարգ</a:t>
            </a:r>
            <a:r>
              <a:rPr lang="hy-AM" sz="2000" dirty="0" smtClean="0">
                <a:solidFill>
                  <a:schemeClr val="tx1"/>
                </a:solidFill>
                <a:hlinkClick r:id="rId3" tooltip="Օպերացիոն համակարգ"/>
              </a:rPr>
              <a:t> </a:t>
            </a:r>
            <a:r>
              <a:rPr lang="hy-AM" sz="2000" dirty="0">
                <a:solidFill>
                  <a:schemeClr val="tx1"/>
                </a:solidFill>
              </a:rPr>
              <a:t> է որը օգտագործում է Լինուքս </a:t>
            </a:r>
            <a:r>
              <a:rPr lang="hy-AM" sz="2000" dirty="0" smtClean="0">
                <a:solidFill>
                  <a:schemeClr val="tx1"/>
                </a:solidFill>
              </a:rPr>
              <a:t>միջուկ</a:t>
            </a:r>
            <a:r>
              <a:rPr lang="en-US" sz="2000" dirty="0" smtClean="0">
                <a:solidFill>
                  <a:schemeClr val="tx1"/>
                </a:solidFill>
              </a:rPr>
              <a:t>(kernel)</a:t>
            </a:r>
            <a:r>
              <a:rPr lang="hy-AM" sz="2000" dirty="0" smtClean="0">
                <a:solidFill>
                  <a:schemeClr val="tx1"/>
                </a:solidFill>
              </a:rPr>
              <a:t>։Օպերացիոն </a:t>
            </a:r>
            <a:r>
              <a:rPr lang="hy-AM" sz="2000" dirty="0">
                <a:solidFill>
                  <a:schemeClr val="tx1"/>
                </a:solidFill>
              </a:rPr>
              <a:t>համակարգերից շատերը օգտագործում են նաև </a:t>
            </a:r>
            <a:r>
              <a:rPr lang="hy-AM" sz="2000" dirty="0" smtClean="0">
                <a:solidFill>
                  <a:schemeClr val="tx1"/>
                </a:solidFill>
              </a:rPr>
              <a:t> ԳՆՈՒ </a:t>
            </a:r>
            <a:r>
              <a:rPr lang="hy-AM" sz="2000" dirty="0">
                <a:solidFill>
                  <a:schemeClr val="tx1"/>
                </a:solidFill>
              </a:rPr>
              <a:t> նախագծի շրջանակներում </a:t>
            </a:r>
            <a:r>
              <a:rPr lang="hy-AM" sz="2000" dirty="0" smtClean="0">
                <a:solidFill>
                  <a:schemeClr val="tx1"/>
                </a:solidFill>
              </a:rPr>
              <a:t>ստեղծված համակարգային (սիստեմային) ծրագրերը։ </a:t>
            </a:r>
            <a:r>
              <a:rPr lang="hy-AM" sz="2000" dirty="0">
                <a:solidFill>
                  <a:schemeClr val="tx1"/>
                </a:solidFill>
              </a:rPr>
              <a:t>Սովորաբար հակիրճության համար այդ օպերացիոն համակարգերը անվանում են ուղղակի Լինուքս։ 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3212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3635896" y="4581128"/>
            <a:ext cx="1440160" cy="13681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3851920" y="4797152"/>
            <a:ext cx="1008112" cy="9361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Kernel</a:t>
            </a:r>
          </a:p>
        </p:txBody>
      </p:sp>
      <p:cxnSp>
        <p:nvCxnSpPr>
          <p:cNvPr id="27" name="Прямая со стрелкой 26"/>
          <p:cNvCxnSpPr/>
          <p:nvPr/>
        </p:nvCxnSpPr>
        <p:spPr>
          <a:xfrm flipV="1">
            <a:off x="5004048" y="4581128"/>
            <a:ext cx="936104" cy="43204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 flipV="1">
            <a:off x="2699792" y="4509120"/>
            <a:ext cx="1044688" cy="46100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4860032" y="5661248"/>
            <a:ext cx="936104" cy="144016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55" idx="6"/>
          </p:cNvCxnSpPr>
          <p:nvPr/>
        </p:nvCxnSpPr>
        <p:spPr>
          <a:xfrm flipH="1">
            <a:off x="2699792" y="5589240"/>
            <a:ext cx="1152128" cy="36004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573016"/>
            <a:ext cx="851326" cy="1008112"/>
          </a:xfrm>
          <a:prstGeom prst="rect">
            <a:avLst/>
          </a:prstGeom>
          <a:noFill/>
        </p:spPr>
      </p:pic>
      <p:pic>
        <p:nvPicPr>
          <p:cNvPr id="2052" name="Picture 4" descr="C:\Users\жж\Desktop\Operacion\biz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128" y="3501008"/>
            <a:ext cx="1077960" cy="1080120"/>
          </a:xfrm>
          <a:prstGeom prst="rect">
            <a:avLst/>
          </a:prstGeom>
          <a:noFill/>
        </p:spPr>
      </p:pic>
      <p:sp>
        <p:nvSpPr>
          <p:cNvPr id="43" name="Овал 42"/>
          <p:cNvSpPr/>
          <p:nvPr/>
        </p:nvSpPr>
        <p:spPr>
          <a:xfrm>
            <a:off x="1115616" y="3429000"/>
            <a:ext cx="1547664" cy="151216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TextBox 43"/>
          <p:cNvSpPr txBox="1"/>
          <p:nvPr/>
        </p:nvSpPr>
        <p:spPr>
          <a:xfrm>
            <a:off x="1619672" y="450912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ՕՀ</a:t>
            </a:r>
            <a:endParaRPr lang="ru-RU" dirty="0"/>
          </a:p>
        </p:txBody>
      </p:sp>
      <p:sp>
        <p:nvSpPr>
          <p:cNvPr id="46" name="Овал 45"/>
          <p:cNvSpPr/>
          <p:nvPr/>
        </p:nvSpPr>
        <p:spPr>
          <a:xfrm>
            <a:off x="5940152" y="3501008"/>
            <a:ext cx="1656184" cy="144016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/>
          <p:cNvSpPr txBox="1"/>
          <p:nvPr/>
        </p:nvSpPr>
        <p:spPr>
          <a:xfrm>
            <a:off x="6516216" y="450912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ՕՀ</a:t>
            </a:r>
            <a:endParaRPr lang="ru-RU" dirty="0"/>
          </a:p>
        </p:txBody>
      </p:sp>
      <p:pic>
        <p:nvPicPr>
          <p:cNvPr id="51" name="Picture 4" descr="C:\Users\жж\Desktop\Operacion\biz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47656" y="5229200"/>
            <a:ext cx="1077960" cy="1080120"/>
          </a:xfrm>
          <a:prstGeom prst="rect">
            <a:avLst/>
          </a:prstGeom>
          <a:noFill/>
        </p:spPr>
      </p:pic>
      <p:sp>
        <p:nvSpPr>
          <p:cNvPr id="52" name="Овал 51"/>
          <p:cNvSpPr/>
          <p:nvPr/>
        </p:nvSpPr>
        <p:spPr>
          <a:xfrm>
            <a:off x="5868144" y="5157192"/>
            <a:ext cx="1547664" cy="151216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TextBox 52"/>
          <p:cNvSpPr txBox="1"/>
          <p:nvPr/>
        </p:nvSpPr>
        <p:spPr>
          <a:xfrm>
            <a:off x="6372200" y="62373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ՕՀ</a:t>
            </a:r>
            <a:endParaRPr lang="ru-RU" dirty="0"/>
          </a:p>
        </p:txBody>
      </p:sp>
      <p:pic>
        <p:nvPicPr>
          <p:cNvPr id="54" name="Picture 2" descr="C:\Users\жж\Desktop\Operacion\1200px-Tux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5301208"/>
            <a:ext cx="851326" cy="1008112"/>
          </a:xfrm>
          <a:prstGeom prst="rect">
            <a:avLst/>
          </a:prstGeom>
          <a:noFill/>
        </p:spPr>
      </p:pic>
      <p:sp>
        <p:nvSpPr>
          <p:cNvPr id="55" name="Овал 54"/>
          <p:cNvSpPr/>
          <p:nvPr/>
        </p:nvSpPr>
        <p:spPr>
          <a:xfrm>
            <a:off x="1043608" y="5229200"/>
            <a:ext cx="1656184" cy="144016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/>
          <p:cNvSpPr txBox="1"/>
          <p:nvPr/>
        </p:nvSpPr>
        <p:spPr>
          <a:xfrm>
            <a:off x="1619672" y="623731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ՕՀ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en-US" dirty="0" smtClean="0"/>
              <a:t>Linux-</a:t>
            </a:r>
            <a:r>
              <a:rPr lang="hy-AM" dirty="0" smtClean="0"/>
              <a:t>ի ծնունդը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259632" y="2996952"/>
            <a:ext cx="7056784" cy="3429000"/>
          </a:xfrm>
        </p:spPr>
        <p:txBody>
          <a:bodyPr>
            <a:normAutofit fontScale="25000" lnSpcReduction="20000"/>
          </a:bodyPr>
          <a:lstStyle/>
          <a:p>
            <a:pPr algn="ctr">
              <a:buNone/>
            </a:pPr>
            <a:r>
              <a:rPr lang="hy-AM" sz="7600" dirty="0" smtClean="0"/>
              <a:t>1983</a:t>
            </a:r>
            <a:r>
              <a:rPr lang="hy-AM" sz="7600" dirty="0"/>
              <a:t> թ, </a:t>
            </a:r>
            <a:r>
              <a:rPr lang="hy-AM" sz="7600" dirty="0" smtClean="0"/>
              <a:t>Ռիչարդ Սթոլմանը</a:t>
            </a:r>
            <a:r>
              <a:rPr lang="hy-AM" sz="7600" dirty="0"/>
              <a:t> հիմնադրել էր </a:t>
            </a:r>
            <a:r>
              <a:rPr lang="hy-AM" sz="7600" dirty="0" smtClean="0"/>
              <a:t>Գնու նախագիծը։ </a:t>
            </a:r>
            <a:r>
              <a:rPr lang="hy-AM" sz="7600" dirty="0"/>
              <a:t>Այդ նախագծի նպատակն էր ստեղծել ավարտուն </a:t>
            </a:r>
            <a:r>
              <a:rPr lang="en-US" sz="7600" dirty="0" smtClean="0"/>
              <a:t>POSIX-</a:t>
            </a:r>
            <a:r>
              <a:rPr lang="hy-AM" sz="7600" dirty="0" smtClean="0"/>
              <a:t>համատեղելի</a:t>
            </a:r>
            <a:r>
              <a:rPr lang="hy-AM" sz="7600" dirty="0"/>
              <a:t>, </a:t>
            </a:r>
            <a:r>
              <a:rPr lang="en-US" sz="7600" dirty="0"/>
              <a:t>UNIX-</a:t>
            </a:r>
            <a:r>
              <a:rPr lang="hy-AM" sz="7600" dirty="0" smtClean="0"/>
              <a:t>անմվան </a:t>
            </a:r>
            <a:r>
              <a:rPr lang="hy-AM" sz="7600" dirty="0"/>
              <a:t>օպերացիոն համակարգ, կազմված միայն </a:t>
            </a:r>
            <a:r>
              <a:rPr lang="hy-AM" sz="7600" dirty="0" smtClean="0"/>
              <a:t>ազատ ծրագրային ապահովումից։</a:t>
            </a:r>
            <a:endParaRPr lang="hy-AM" sz="7600" dirty="0"/>
          </a:p>
          <a:p>
            <a:pPr algn="ctr">
              <a:buNone/>
            </a:pPr>
            <a:r>
              <a:rPr lang="hy-AM" sz="7600" dirty="0"/>
              <a:t>1990-ականների սկզբերին </a:t>
            </a:r>
            <a:r>
              <a:rPr lang="en-US" sz="7600" dirty="0"/>
              <a:t>GNU-</a:t>
            </a:r>
            <a:r>
              <a:rPr lang="hy-AM" sz="7600" dirty="0"/>
              <a:t>ն ստեղծել էր համակարգի անհրաժեշտ բաղադրամասերը՝ </a:t>
            </a:r>
            <a:r>
              <a:rPr lang="hy-AM" sz="7600" dirty="0" smtClean="0"/>
              <a:t>գրադարանները,</a:t>
            </a:r>
            <a:r>
              <a:rPr lang="hy-AM" sz="7600" dirty="0"/>
              <a:t> </a:t>
            </a:r>
            <a:r>
              <a:rPr lang="hy-AM" sz="7600" dirty="0" smtClean="0"/>
              <a:t> կոմպիլյատորները,</a:t>
            </a:r>
            <a:r>
              <a:rPr lang="hy-AM" sz="7600" dirty="0"/>
              <a:t> </a:t>
            </a:r>
            <a:r>
              <a:rPr lang="hy-AM" sz="7600" dirty="0" smtClean="0"/>
              <a:t> գրի (տեքստային) խմբագրիչները, </a:t>
            </a:r>
            <a:r>
              <a:rPr lang="en-US" sz="7600" dirty="0" smtClean="0"/>
              <a:t>UNIX-shell-</a:t>
            </a:r>
            <a:r>
              <a:rPr lang="hy-AM" sz="7600" dirty="0" smtClean="0"/>
              <a:t>ը, </a:t>
            </a:r>
            <a:r>
              <a:rPr lang="hy-AM" sz="7600" dirty="0"/>
              <a:t>բայց պակասում էր հիմնական բաղադրիչը՝ </a:t>
            </a:r>
            <a:r>
              <a:rPr lang="en-US" sz="7600" b="1" dirty="0"/>
              <a:t>kernel-</a:t>
            </a:r>
            <a:r>
              <a:rPr lang="hy-AM" sz="7600" dirty="0"/>
              <a:t>ը, ՕՀ-ի միջուկը։ </a:t>
            </a:r>
            <a:r>
              <a:rPr lang="hy-AM" sz="7600" dirty="0" smtClean="0"/>
              <a:t>1990</a:t>
            </a:r>
            <a:r>
              <a:rPr lang="hy-AM" sz="7600" dirty="0"/>
              <a:t> թ. ԳՆՈՒ նախագիծը սկսեց աշխատանքներ </a:t>
            </a:r>
            <a:r>
              <a:rPr lang="en-US" sz="7600" dirty="0" smtClean="0"/>
              <a:t>March microkernel-</a:t>
            </a:r>
            <a:r>
              <a:rPr lang="hy-AM" sz="7600" dirty="0" smtClean="0"/>
              <a:t>ի </a:t>
            </a:r>
            <a:r>
              <a:rPr lang="hy-AM" sz="7600" dirty="0"/>
              <a:t>վրա հիմնված </a:t>
            </a:r>
            <a:r>
              <a:rPr lang="en-US" sz="7600" dirty="0" smtClean="0"/>
              <a:t>GNU </a:t>
            </a:r>
            <a:r>
              <a:rPr lang="en-US" sz="7600" dirty="0" err="1" smtClean="0"/>
              <a:t>Hurd</a:t>
            </a:r>
            <a:r>
              <a:rPr lang="en-US" sz="7600" dirty="0"/>
              <a:t> </a:t>
            </a:r>
            <a:r>
              <a:rPr lang="hy-AM" sz="7600" dirty="0"/>
              <a:t>միջուկը ստեղծելու ուղղությամբ, սակայն </a:t>
            </a:r>
            <a:r>
              <a:rPr lang="en-US" sz="7600" dirty="0"/>
              <a:t>Mach-</a:t>
            </a:r>
            <a:r>
              <a:rPr lang="hy-AM" sz="7600" dirty="0"/>
              <a:t>ի կառուցվածքի առանձնահատկությունները բերում էին դժվարությունների և գործընթացը դանդաղ էր առաջ </a:t>
            </a:r>
            <a:r>
              <a:rPr lang="hy-AM" sz="7600" dirty="0" smtClean="0"/>
              <a:t>գնում։</a:t>
            </a:r>
            <a:endParaRPr lang="hy-AM" sz="7600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1628800"/>
            <a:ext cx="3816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3200" b="1" dirty="0" smtClean="0"/>
              <a:t>Գնու նախագիծը</a:t>
            </a:r>
            <a:endParaRPr lang="ru-RU" sz="3200" b="1" dirty="0"/>
          </a:p>
        </p:txBody>
      </p:sp>
      <p:pic>
        <p:nvPicPr>
          <p:cNvPr id="3076" name="Picture 4" descr="C:\Users\жж\Desktop\Operacion\divrm8-e1ca2f59-9fad-4968-a0a4-8454665732a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6632"/>
            <a:ext cx="2124113" cy="2736304"/>
          </a:xfrm>
          <a:prstGeom prst="rect">
            <a:avLst/>
          </a:prstGeom>
          <a:noFill/>
        </p:spPr>
      </p:pic>
      <p:pic>
        <p:nvPicPr>
          <p:cNvPr id="3077" name="Picture 5" descr="C:\Users\жж\Desktop\Operacion\gg3po-newGn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3112" y="0"/>
            <a:ext cx="2420888" cy="242088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95936" y="1052736"/>
            <a:ext cx="7248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000" i="1" dirty="0" smtClean="0"/>
              <a:t>2</a:t>
            </a:r>
            <a:r>
              <a:rPr lang="en-US" sz="3000" i="1" dirty="0" smtClean="0"/>
              <a:t>/1</a:t>
            </a:r>
            <a:endParaRPr lang="ru-RU" sz="3000" i="1" dirty="0"/>
          </a:p>
        </p:txBody>
      </p:sp>
      <p:pic>
        <p:nvPicPr>
          <p:cNvPr id="3078" name="Picture 6" descr="C:\Users\жж\Desktop\Operacion\800px-Richard_Matthew_Stallman-removebg-preview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0352" y="5805264"/>
            <a:ext cx="1403648" cy="10527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2443</Words>
  <Application>Microsoft Office PowerPoint</Application>
  <PresentationFormat>Экран (4:3)</PresentationFormat>
  <Paragraphs>332</Paragraphs>
  <Slides>43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Тема Office</vt:lpstr>
      <vt:lpstr>Слайд 1</vt:lpstr>
      <vt:lpstr>Օպերացիոն Համակարգեր</vt:lpstr>
      <vt:lpstr>Ի՞նչ է ՕՀ-ը</vt:lpstr>
      <vt:lpstr>Ի՞նչ է ՕՀ-ի միջուկը (kernel)</vt:lpstr>
      <vt:lpstr>Ի՞նչ է ՕՀ-ի միջուկը:(kernel)</vt:lpstr>
      <vt:lpstr>Слайд 6</vt:lpstr>
      <vt:lpstr>ՕՀ-ների շահագործումը</vt:lpstr>
      <vt:lpstr>Ի՞նչ է Linux-ը </vt:lpstr>
      <vt:lpstr>Linux-ի ծնունդը</vt:lpstr>
      <vt:lpstr>Слайд 10</vt:lpstr>
      <vt:lpstr>Linux-ի միջուկը  (kernel)</vt:lpstr>
      <vt:lpstr>Слайд 12</vt:lpstr>
      <vt:lpstr>Слайд 13</vt:lpstr>
      <vt:lpstr>Linux-ի առանձնահատկություններն ու առավելությունները</vt:lpstr>
      <vt:lpstr>Ին՞չ է Windows-ը</vt:lpstr>
      <vt:lpstr>Windows-ի ստեղծումը </vt:lpstr>
      <vt:lpstr>Windows-ի միջուկը (kernel)</vt:lpstr>
      <vt:lpstr>Windows-ի առավելություններն ու առանձնահատկությունները</vt:lpstr>
      <vt:lpstr>Օգտագործման հեշտություն</vt:lpstr>
      <vt:lpstr>Նոր սարքավորումների աջակցություն</vt:lpstr>
      <vt:lpstr>Միանալ և խաղալ</vt:lpstr>
      <vt:lpstr>Linux-ի տեղակայում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Ինչ է GNU GRUP-ը 1/2</vt:lpstr>
      <vt:lpstr>Слайд 40</vt:lpstr>
      <vt:lpstr>Լինուքսի գործարկում </vt:lpstr>
      <vt:lpstr>Ի՞նչ է Ubuntu-ն</vt:lpstr>
      <vt:lpstr>Слайд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Օպերացիոն Համակարգեր</dc:title>
  <dc:creator>Microsoft Office</dc:creator>
  <cp:lastModifiedBy>Microsoft Office</cp:lastModifiedBy>
  <cp:revision>92</cp:revision>
  <dcterms:created xsi:type="dcterms:W3CDTF">2020-12-23T19:53:14Z</dcterms:created>
  <dcterms:modified xsi:type="dcterms:W3CDTF">2020-12-26T16:39:57Z</dcterms:modified>
</cp:coreProperties>
</file>